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0" r:id="rId2"/>
    <p:sldId id="285" r:id="rId3"/>
    <p:sldId id="286" r:id="rId4"/>
    <p:sldId id="281" r:id="rId5"/>
    <p:sldId id="304" r:id="rId6"/>
    <p:sldId id="261" r:id="rId7"/>
    <p:sldId id="287" r:id="rId8"/>
    <p:sldId id="265" r:id="rId9"/>
    <p:sldId id="289" r:id="rId10"/>
    <p:sldId id="291" r:id="rId11"/>
    <p:sldId id="288" r:id="rId12"/>
    <p:sldId id="292" r:id="rId13"/>
    <p:sldId id="293" r:id="rId14"/>
    <p:sldId id="305" r:id="rId15"/>
    <p:sldId id="295" r:id="rId16"/>
    <p:sldId id="296" r:id="rId17"/>
    <p:sldId id="297" r:id="rId18"/>
    <p:sldId id="299" r:id="rId19"/>
    <p:sldId id="298" r:id="rId20"/>
    <p:sldId id="300" r:id="rId21"/>
    <p:sldId id="301" r:id="rId22"/>
    <p:sldId id="279" r:id="rId23"/>
    <p:sldId id="280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Heald" initials="RH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B45"/>
    <a:srgbClr val="3C879A"/>
    <a:srgbClr val="F9A318"/>
    <a:srgbClr val="DE9465"/>
    <a:srgbClr val="80AF9E"/>
    <a:srgbClr val="A9D8C9"/>
    <a:srgbClr val="9CDCF9"/>
    <a:srgbClr val="00AEEF"/>
    <a:srgbClr val="8B8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63" autoAdjust="0"/>
    <p:restoredTop sz="88019" autoAdjust="0"/>
  </p:normalViewPr>
  <p:slideViewPr>
    <p:cSldViewPr snapToGrid="0">
      <p:cViewPr>
        <p:scale>
          <a:sx n="106" d="100"/>
          <a:sy n="106" d="100"/>
        </p:scale>
        <p:origin x="2816" y="1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0A907-B809-4EA3-A335-46AF1E8A9EAA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D02ED-5D2A-4170-84A3-FE3B1A1D33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36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Uma nova análise levada a cabo pela iniciativa contra a diarreia da PATH, a </a:t>
            </a:r>
            <a:r>
              <a:rPr lang="pt-PT" dirty="0" err="1" smtClean="0"/>
              <a:t>Defeat</a:t>
            </a:r>
            <a:r>
              <a:rPr lang="pt-PT" dirty="0" smtClean="0"/>
              <a:t> </a:t>
            </a:r>
            <a:r>
              <a:rPr lang="pt-PT" dirty="0" err="1" smtClean="0"/>
              <a:t>Diarrheal</a:t>
            </a:r>
            <a:r>
              <a:rPr lang="pt-PT" dirty="0" smtClean="0"/>
              <a:t> </a:t>
            </a:r>
            <a:r>
              <a:rPr lang="pt-PT" dirty="0" err="1" smtClean="0"/>
              <a:t>Disease</a:t>
            </a:r>
            <a:r>
              <a:rPr lang="pt-PT" dirty="0" smtClean="0"/>
              <a:t> (</a:t>
            </a:r>
            <a:r>
              <a:rPr lang="pt-PT" dirty="0" err="1" smtClean="0"/>
              <a:t>Defeat</a:t>
            </a:r>
            <a:r>
              <a:rPr lang="pt-PT" dirty="0" smtClean="0"/>
              <a:t> DD) </a:t>
            </a:r>
            <a:r>
              <a:rPr lang="pt-PT" dirty="0" err="1" smtClean="0"/>
              <a:t>Initiative</a:t>
            </a:r>
            <a:r>
              <a:rPr lang="pt-PT" dirty="0" smtClean="0"/>
              <a:t>, e pela </a:t>
            </a:r>
            <a:r>
              <a:rPr lang="pt-PT" dirty="0" err="1" smtClean="0"/>
              <a:t>WaterAid</a:t>
            </a:r>
            <a:r>
              <a:rPr lang="pt-PT" dirty="0" smtClean="0"/>
              <a:t>...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D02ED-5D2A-4170-84A3-FE3B1A1D33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691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Quase metade das crianças com menos de cinco anos sofre de desnutrição crónica. Quase metade das pessoas não tem acesso a água potável e o acesso a latrinas melhoradas situa-se em 12%.</a:t>
            </a:r>
          </a:p>
          <a:p>
            <a:endParaRPr lang="pt-PT" dirty="0" smtClean="0"/>
          </a:p>
          <a:p>
            <a:r>
              <a:rPr lang="pt-PT" dirty="0" smtClean="0"/>
              <a:t>Para melhorar a coordenação, o Governo de Madagáscar tenciona: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 smtClean="0"/>
              <a:t>Reforçar a política e o quadro regulamentar que regem a nutrição.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 smtClean="0"/>
              <a:t>Melhorar os mecanismos de coordenação e alinhar as medidas em torno de um quadro comum de resultados.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 smtClean="0"/>
              <a:t>Aumentar a mobilização de recursos internos e externos.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 smtClean="0"/>
              <a:t>Estabelecer uma consulta a várias partes interessadas sobre serviços WASH e nutrição.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D02ED-5D2A-4170-84A3-FE3B1A1D33B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552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Este projeto multissetorial foi um grande sucesso na Baía. Entre 2008 e 2015, o estado registou uma redução de 70% nas hospitalizações por diarreia de crianças com menos de cinco anos, em conjunto com uma redução de 40% na taxa de mortalidade infantil.</a:t>
            </a:r>
          </a:p>
          <a:p>
            <a:endParaRPr lang="pt-PT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D02ED-5D2A-4170-84A3-FE3B1A1D33B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19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D02ED-5D2A-4170-84A3-FE3B1A1D33B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07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Existem intervenções comprovadas para combater as principais causas de mortalidade e doença infantil. </a:t>
            </a:r>
          </a:p>
          <a:p>
            <a:r>
              <a:rPr lang="pt-PT" dirty="0" smtClean="0"/>
              <a:t>Por exemplo, o relatório “</a:t>
            </a:r>
            <a:r>
              <a:rPr lang="pt-PT" dirty="0" err="1" smtClean="0"/>
              <a:t>State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Field” de 2017 da iniciativa </a:t>
            </a:r>
            <a:r>
              <a:rPr lang="pt-PT" dirty="0" err="1" smtClean="0"/>
              <a:t>Defeat</a:t>
            </a:r>
            <a:r>
              <a:rPr lang="pt-PT" dirty="0" smtClean="0"/>
              <a:t> DD destaca a necessidade de integrar soluções comprovadas de prevenção e tratamento da diarreia, como, por ex., através de serviços WASH, vacinas, amamentação, soluções de reidratação oral e zinco. </a:t>
            </a:r>
          </a:p>
          <a:p>
            <a:r>
              <a:rPr lang="pt-PT" dirty="0" smtClean="0"/>
              <a:t>A nossa nova análise, em conjunto com o trabalho realizado pelo Banco Mundial e outras entidades, reforça o argumento de que </a:t>
            </a:r>
            <a:r>
              <a:rPr lang="pt-PT" b="1" dirty="0" smtClean="0"/>
              <a:t>integrar os serviços WASH nas intervenções de saúde infantil pode multiplicar vezes sem conta os resultados de melhoria da saúde, ao mesmo tempo que proporciona uma redução de custos.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D02ED-5D2A-4170-84A3-FE3B1A1D33B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920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</a:rPr>
              <a:t>Numa análise para a PATH e a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</a:rPr>
              <a:t>WaterAid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</a:rPr>
              <a:t>, o impacto das intervenções WASH na diarreia e pneumonia das crianças foi quantificado utilizando uma avaliação de risco comparativa, uma abordagem amplamente utilizada nos estudos sobre a Incidência Global da Doença da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</a:rPr>
              <a:t>The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</a:rPr>
              <a:t>Lancet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</a:rPr>
              <a:t>. </a:t>
            </a:r>
          </a:p>
          <a:p>
            <a:endParaRPr lang="pt-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</a:rPr>
              <a:t>A análise avaliou também o impacto de integrar a água, o saneamento e a higiene (individualmente e em conjunto) na promoção da amamentação, suplementação com zinco e imunização contra o rotavírus, o pneumococo e o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</a:rPr>
              <a:t>Hib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</a:rPr>
              <a:t>Haemophilus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</a:rPr>
              <a:t>influenzae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</a:rPr>
              <a:t> de tipo B). </a:t>
            </a:r>
          </a:p>
          <a:p>
            <a:endParaRPr lang="pt-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</a:rPr>
              <a:t>Para quantificar o impacto dos serviços WASH e da integração WASH-saúde, o estudo determinou a proporção da morbilidade e mortalidade globais causadas pela diarreia e pela pneumonia atribuíveis à falta de intervenções. O impacto conjunto das intervenções integradas foi definido como o produto dos efeitos. </a:t>
            </a:r>
          </a:p>
          <a:p>
            <a:endParaRPr lang="pt-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</a:rPr>
              <a:t>Embora esta análise individual seja uma estimativa e deva ser tratada com ponderação, as suas constatações vão no mesmo sentido de outras na medida em que concluem que as intervenções integradas podem resultar em maiores benefícios do que a soma de cada intervenção separada.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D02ED-5D2A-4170-84A3-FE3B1A1D33B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828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O trabalho do Banco Mundial salienta que um ponto de entrada claro para a integração consiste em melhorar o direcionamento conjunto das intervenções de saúde, nutrição e WASH </a:t>
            </a:r>
            <a:r>
              <a:rPr lang="pt-PT" b="1" dirty="0" smtClean="0"/>
              <a:t>para as comunidades e áreas geográficas com múltiplas vulnerabilidades</a:t>
            </a:r>
            <a:r>
              <a:rPr lang="pt-PT" dirty="0" smtClean="0"/>
              <a:t>. </a:t>
            </a:r>
          </a:p>
          <a:p>
            <a:r>
              <a:rPr lang="pt-PT" dirty="0" smtClean="0"/>
              <a:t>Na </a:t>
            </a:r>
            <a:r>
              <a:rPr lang="pt-PT" b="1" dirty="0" smtClean="0"/>
              <a:t>Indonésia</a:t>
            </a:r>
            <a:r>
              <a:rPr lang="pt-PT" dirty="0" smtClean="0"/>
              <a:t>, o Banco Mundial calcula que as crianças têm mais 11% de probabilidade de sofrer de atraso no crescimento se viverem em comunidades com níveis mais elevados de defecação a céu aberto. </a:t>
            </a:r>
          </a:p>
          <a:p>
            <a:r>
              <a:rPr lang="pt-PT" dirty="0" smtClean="0"/>
              <a:t>Em </a:t>
            </a:r>
            <a:r>
              <a:rPr lang="pt-PT" b="1" dirty="0" smtClean="0"/>
              <a:t>Moçambique</a:t>
            </a:r>
            <a:r>
              <a:rPr lang="pt-PT" dirty="0" smtClean="0"/>
              <a:t>, a exposição a serviços WASH inadequados e a outros fatores de suscetibilidade (falta de acesso a vitamina A e a soluções de reidratação oral e ter baixo peso) combinados aumenta o risco de mortalidade infantil causada por diarreia. </a:t>
            </a:r>
          </a:p>
          <a:p>
            <a:r>
              <a:rPr lang="pt-PT" dirty="0" smtClean="0"/>
              <a:t>O Banco Mundial apela aos decisores para que </a:t>
            </a:r>
            <a:r>
              <a:rPr lang="pt-PT" b="1" dirty="0" smtClean="0"/>
              <a:t>utilizem o mapeamento </a:t>
            </a:r>
            <a:r>
              <a:rPr lang="pt-PT" b="1" dirty="0" err="1" smtClean="0"/>
              <a:t>geoespacial</a:t>
            </a:r>
            <a:r>
              <a:rPr lang="pt-PT" dirty="0" smtClean="0"/>
              <a:t> para estabelecer prioridades e direcionar as intervenções.</a:t>
            </a:r>
          </a:p>
          <a:p>
            <a:endParaRPr lang="pt-PT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D02ED-5D2A-4170-84A3-FE3B1A1D33B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204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Tirando proveito da colaboração entre o Movimento para o Fomento da Nutrição (SUN - </a:t>
            </a:r>
            <a:r>
              <a:rPr lang="pt-PT" dirty="0" err="1" smtClean="0"/>
              <a:t>Scaling</a:t>
            </a:r>
            <a:r>
              <a:rPr lang="pt-PT" dirty="0" smtClean="0"/>
              <a:t> </a:t>
            </a:r>
            <a:r>
              <a:rPr lang="pt-PT" dirty="0" err="1" smtClean="0"/>
              <a:t>Up</a:t>
            </a:r>
            <a:r>
              <a:rPr lang="pt-PT" dirty="0" smtClean="0"/>
              <a:t> </a:t>
            </a:r>
            <a:r>
              <a:rPr lang="pt-PT" dirty="0" err="1" smtClean="0"/>
              <a:t>Nutrition</a:t>
            </a:r>
            <a:r>
              <a:rPr lang="pt-PT" dirty="0" smtClean="0"/>
              <a:t>) e da parceria Saneamento e Água para Todos, o movimento Ação Contra a Fome (ACF), o Consórcio SHARE e a </a:t>
            </a:r>
            <a:r>
              <a:rPr lang="pt-PT" dirty="0" err="1" smtClean="0"/>
              <a:t>WaterAid</a:t>
            </a:r>
            <a:r>
              <a:rPr lang="pt-PT" dirty="0" smtClean="0"/>
              <a:t> articularam recentemente uma potencial “receita para o sucesso” para a integração das intervenções WASH e de nutrição infantil com o fim de combater a subnutrição.  </a:t>
            </a:r>
          </a:p>
          <a:p>
            <a:endParaRPr lang="pt-PT" dirty="0" smtClean="0"/>
          </a:p>
          <a:p>
            <a:r>
              <a:rPr lang="pt-PT" dirty="0" smtClean="0"/>
              <a:t>Com base numa análise dos planos e políticas nacionais de nutrição e de serviços WASH, o relatório descreve resumidamente um “kit de ferramentas para a integração” que destaca vários pontos de entrada promissores:</a:t>
            </a:r>
          </a:p>
          <a:p>
            <a:endParaRPr lang="pt-PT" dirty="0" smtClean="0"/>
          </a:p>
          <a:p>
            <a:r>
              <a:rPr lang="pt-PT" b="1" dirty="0" smtClean="0"/>
              <a:t>Estabelecer um ambiente altamente favorável</a:t>
            </a:r>
            <a:r>
              <a:rPr lang="pt-PT" dirty="0" smtClean="0"/>
              <a:t> caraterizado pela formulação conjunta de políticas e por uma forte coordenação interministerial, com a participação de várias partes interessadas, sustentado pela liderança e pelo poder de convocação ao mais alto nível do governo.</a:t>
            </a:r>
          </a:p>
          <a:p>
            <a:r>
              <a:rPr lang="pt-PT" b="1" dirty="0" smtClean="0"/>
              <a:t>Dar prioridade aos bebés e às mães</a:t>
            </a:r>
            <a:r>
              <a:rPr lang="pt-PT" dirty="0" smtClean="0"/>
              <a:t> enquanto grupo-alvo para o qual uma boa nutrição é mais importante para o desenvolvimento, incluindo através de intervenções “</a:t>
            </a:r>
            <a:r>
              <a:rPr lang="pt-PT" dirty="0" err="1" smtClean="0"/>
              <a:t>BabyWASH</a:t>
            </a:r>
            <a:r>
              <a:rPr lang="pt-PT" dirty="0" smtClean="0"/>
              <a:t>”.  </a:t>
            </a:r>
          </a:p>
          <a:p>
            <a:r>
              <a:rPr lang="pt-PT" b="1" dirty="0" smtClean="0"/>
              <a:t>Direcionar esforços para as mesmas áreas geográficas</a:t>
            </a:r>
            <a:r>
              <a:rPr lang="pt-PT" dirty="0" smtClean="0"/>
              <a:t> que beneficiam de ações WASH e de nutrição - aquelas com um elevado nível de subnutrição e baixo acesso a serviços WASH.</a:t>
            </a:r>
          </a:p>
          <a:p>
            <a:r>
              <a:rPr lang="pt-PT" b="1" dirty="0" smtClean="0"/>
              <a:t>Promover comportamentos de higiene abrangentes</a:t>
            </a:r>
            <a:r>
              <a:rPr lang="pt-PT" dirty="0" smtClean="0"/>
              <a:t>, incluindo higiene alimentar complementar, lavagem das mãos com sabão em momentos críticos e eliminação segura de fezes de crianças.</a:t>
            </a:r>
          </a:p>
          <a:p>
            <a:r>
              <a:rPr lang="pt-PT" b="1" dirty="0" smtClean="0"/>
              <a:t>Assegurar que todos os centros de saúde e escolas dispõem das instalações WASH</a:t>
            </a:r>
            <a:r>
              <a:rPr lang="pt-PT" dirty="0" smtClean="0"/>
              <a:t> necessárias para prestar serviços de nutrição e saúde e educar trabalhadores da saúde da linha da frente, professores e cuidadores nas interseções entre saúde, nutrição, educação e WASH.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D02ED-5D2A-4170-84A3-FE3B1A1D33B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841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D02ED-5D2A-4170-84A3-FE3B1A1D33B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624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No Nepal, uma mãe que acaba de ter um filho leva o seu bebé a uma clínica de imunização pelo menos cinco vezes nos primeiros nove meses de vida da criança, o que torna estas clínicas num excelente ponto de contacto para a promoção da mudança do comportamento de higiene e de uma saúde melhorada. </a:t>
            </a:r>
          </a:p>
          <a:p>
            <a:r>
              <a:rPr lang="pt-PT" dirty="0" smtClean="0"/>
              <a:t>Ao integrar a promoção da higiene no programa de imunização de rotina existente no Nepal, este projeto está a revolucionar a forma como os setores da higiene e da saúde pública funcionam em conjunto. </a:t>
            </a:r>
          </a:p>
          <a:p>
            <a:r>
              <a:rPr lang="pt-PT" dirty="0" smtClean="0"/>
              <a:t>A intervenção-piloto decorreu entre fevereiro de 2016 e junho de 2017 em quatro distritos – </a:t>
            </a:r>
            <a:r>
              <a:rPr lang="pt-PT" dirty="0" err="1" smtClean="0"/>
              <a:t>Bardiya</a:t>
            </a:r>
            <a:r>
              <a:rPr lang="pt-PT" dirty="0" smtClean="0"/>
              <a:t>, </a:t>
            </a:r>
            <a:r>
              <a:rPr lang="pt-PT" dirty="0" err="1" smtClean="0"/>
              <a:t>Jajarkot</a:t>
            </a:r>
            <a:r>
              <a:rPr lang="pt-PT" dirty="0" smtClean="0"/>
              <a:t>, </a:t>
            </a:r>
            <a:r>
              <a:rPr lang="pt-PT" dirty="0" err="1" smtClean="0"/>
              <a:t>Myagdi</a:t>
            </a:r>
            <a:r>
              <a:rPr lang="pt-PT" dirty="0" smtClean="0"/>
              <a:t> e </a:t>
            </a:r>
            <a:r>
              <a:rPr lang="pt-PT" dirty="0" err="1" smtClean="0"/>
              <a:t>Nawalparasi</a:t>
            </a:r>
            <a:r>
              <a:rPr lang="pt-PT" dirty="0" smtClean="0"/>
              <a:t> – e está agora em transição para a fase de ampliação. </a:t>
            </a:r>
          </a:p>
          <a:p>
            <a:r>
              <a:rPr lang="pt-PT" dirty="0" smtClean="0"/>
              <a:t>Uma avaliação independente demonstra que a intervenção de promoção da higiene melhorou todos os comportamentos de higiene fundamentais (de 2% na base de referência para 54% ao fim de um ano de implementação), enquanto principal resultado, além de ter contribuído para o aumento da cobertura da imunização, a redução do abandono e da taxa de desperdício de vacinas e a ajuda a chegar às pessoas não alcançadas.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D02ED-5D2A-4170-84A3-FE3B1A1D33B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901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D02ED-5D2A-4170-84A3-FE3B1A1D33B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8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COORDENAR: Melhorar a coordenação entre os ministérios da saúde e os ministérios responsáveis pelos serviços WASH e entre equipas alojadas nas agências doadoras. Criar um sentido de propriedade partilhada pelos resultados partilhados.</a:t>
            </a:r>
          </a:p>
          <a:p>
            <a:endParaRPr lang="pt-P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INTEGRAR: Rapidamente inovar, avaliar e ampliar programas integrados. Entre os pontos de entrada promissores contam-se a </a:t>
            </a:r>
            <a:r>
              <a:rPr lang="pt-PT" dirty="0" err="1" smtClean="0"/>
              <a:t>colocalização</a:t>
            </a:r>
            <a:r>
              <a:rPr lang="pt-PT" dirty="0" smtClean="0"/>
              <a:t> de intervenções de saúde/nutrição infantil e intervenções WASH em áreas e comunidades com múltiplas vulnerabilidades e a integração da promoção da higiene nos programas de vacinação de rotina.</a:t>
            </a:r>
          </a:p>
          <a:p>
            <a:endParaRPr lang="pt-P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INVESTIR: Instaurar um sistema de financiamento nacional e internacional que apoie e incentive uma abordagem integrada. Os doadores necessitam de defender e possibilitar uma rápida experimentação através de abordagens integradas inovadoras.</a:t>
            </a:r>
          </a:p>
          <a:p>
            <a:endParaRPr lang="pt-PT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D02ED-5D2A-4170-84A3-FE3B1A1D33B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916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</a:rPr>
              <a:t>É com frequência que os governos nacionais evitam uma abordagem mais integrada devido a barreiras institucionais, batalhas territoriais entre ministérios ou um financiamento rígido e inflexível.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</a:rPr>
              <a:t>Outra fonte de hesitação reside no facto de as abordagens integradas se centrarem menos em resultados de contagem rápida, como o número de crianças vacinadas ou que receberam suplementação com zinco, e mais em medir os impactos na saúde, tarefa que demora mais tempo.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</a:rPr>
              <a:t>Contudo, resultados sustentáveis a longo prazo poderiam ter um efeito transformacional em termos de colocar um país no caminho certo rumo à prosperidade.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</a:rPr>
              <a:t>Os doadores têm um papel fundamental a desempenhar no que se refere a incentivar e possibilitar que os governos que apoiam assumam uma abordagem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</a:rPr>
              <a:t>intersetorial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</a:rPr>
              <a:t> e integrada. Os doadores têm de defender e possibilitar uma experimentação rápida através de abordagens inovadoras, oferecendo flexibilidade para realizar estas experimentações em projetos-piloto e testar várias abordagens.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D02ED-5D2A-4170-84A3-FE3B1A1D33B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090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O Mecanismo de Financiamento Global é o braço financeiro e plataforma de implementação da iniciativa “Cada Mulher, Cada Criança”. 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D02ED-5D2A-4170-84A3-FE3B1A1D33B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82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PT" dirty="0" smtClean="0"/>
              <a:t>A ampliação de um pacote integrado de WASH, vacinação contra o rotavírus e intervenções nutricionais (promoção da amamentação ou suplementação com zinco) para 100% de cobertura poderia potencialmente</a:t>
            </a:r>
            <a:r>
              <a:rPr lang="pt-PT" b="1" dirty="0" smtClean="0"/>
              <a:t> reduzir a morbilidade em quase dois terços (63%) e a mortalidade causada pela diarreia e pneumonia para quase metade (49%)</a:t>
            </a:r>
            <a:r>
              <a:rPr lang="pt-PT" dirty="0" smtClean="0"/>
              <a:t>, o equivalente a </a:t>
            </a:r>
            <a:r>
              <a:rPr lang="pt-PT" b="1" dirty="0" smtClean="0"/>
              <a:t>evitar mais de 697.000 mortes de crianças</a:t>
            </a:r>
            <a:r>
              <a:rPr lang="pt-PT" dirty="0" smtClean="0"/>
              <a:t> por ano.</a:t>
            </a:r>
          </a:p>
          <a:p>
            <a:pPr lvl="0"/>
            <a:endParaRPr lang="pt-PT" dirty="0" smtClean="0"/>
          </a:p>
          <a:p>
            <a:pPr lvl="0"/>
            <a:r>
              <a:rPr lang="pt-PT" dirty="0" smtClean="0"/>
              <a:t>Por cada dólar investido na água e saneamento a nível global, são conseguidos </a:t>
            </a:r>
            <a:r>
              <a:rPr lang="pt-PT" b="1" dirty="0" smtClean="0"/>
              <a:t>4,3 dólares sob a forma de custos com cuidados de saúde reduzidos</a:t>
            </a:r>
            <a:r>
              <a:rPr lang="pt-PT" dirty="0" smtClean="0"/>
              <a:t>. Ao expandir o acesso a serviços WASH e serviços de saúde em conjunto, poderemos aumentar ainda mais o impacto e a relação custo-eficácia.  </a:t>
            </a:r>
          </a:p>
          <a:p>
            <a:endParaRPr lang="pt-PT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D02ED-5D2A-4170-84A3-FE3B1A1D33B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606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PT" dirty="0" smtClean="0"/>
              <a:t>As intervenções integradas de saúde e WASH podem oferecer benefícios muito mais vastos do que a soma das suas partes. Por exemplo, melhorias simultâneas no acesso a serviços WASH e de cuidados de saúde em conjunto parecem </a:t>
            </a:r>
            <a:r>
              <a:rPr lang="pt-PT" b="1" dirty="0" smtClean="0"/>
              <a:t>reduzir para metade a probabilidade de uma criança sofrer de atraso no crescimento</a:t>
            </a:r>
            <a:r>
              <a:rPr lang="pt-PT" dirty="0" smtClean="0"/>
              <a:t> em comparação com o acesso a serviços WASH em isolado.</a:t>
            </a:r>
          </a:p>
          <a:p>
            <a:endParaRPr lang="pt-PT" dirty="0" smtClean="0"/>
          </a:p>
          <a:p>
            <a:r>
              <a:rPr lang="pt-PT" dirty="0" smtClean="0"/>
              <a:t>Os países da África Subsariana e do Sul da Ásia que não deram resposta ao atraso no crescimento infantil enfrentam perdas económicas punitivas que chegam aos </a:t>
            </a:r>
            <a:r>
              <a:rPr lang="pt-PT" b="1" dirty="0" smtClean="0"/>
              <a:t>9-10% do PIB per capita.</a:t>
            </a:r>
            <a:r>
              <a:rPr lang="pt-PT" dirty="0" smtClean="0"/>
              <a:t> A implementação de ações integradas a nível de nutrição e WASH poderia contribuir para criar uma força de trabalho mais produtiva e crescimento económico, retirando o seu país da pobreza. </a:t>
            </a:r>
          </a:p>
          <a:p>
            <a:endParaRPr lang="pt-PT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D02ED-5D2A-4170-84A3-FE3B1A1D33B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69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Os Objetivos de Desenvolvimento Sustentável (ODS) “são integrados e indivisíveis”. Mas o que significa isto na prática? Porquê integrar e implementar abordagens multissetoriais se estas são mais complexas e menos bem definidas? Para responder a esta pergunta, primeiro devemos analisar o desafio. A verdade pura e dura é que, apesar de se terem registado progressos na redução da pobreza e na melhoria da saúde e da educação, há muito mais a fazer para melhorar a saúde infantil e o acesso a serviços WASH: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 smtClean="0"/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</a:rPr>
              <a:t>Não se trata exclusivamente de mortalidade infantil. O custo frequentemente invisível das más condições dos serviços WASH e do acesso à saúde reside nos efeitos das doenças recorrentes: impactos no desenvolvimento das crianças que são frequentemente irreversíveis e causam sequelas para toda a vida ou deficiências. Estes efeitos impedem-nas de crescer, frequentar a escola e realizar o seu potencial. </a:t>
            </a:r>
          </a:p>
          <a:p>
            <a:endParaRPr lang="pt-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</a:rPr>
              <a:t>Desta forma, é criado um ciclo </a:t>
            </a:r>
            <a:r>
              <a:rPr lang="pt-PT" sz="1200" kern="1200" dirty="0" err="1" smtClean="0">
                <a:solidFill>
                  <a:schemeClr val="tx1"/>
                </a:solidFill>
                <a:effectLst/>
                <a:latin typeface="+mn-lt"/>
              </a:rPr>
              <a:t>intergeracional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</a:rPr>
              <a:t> de pobreza e doença: mães doentes e desnutridas dão à luz bebés com baixo peso à nascença que depois sofrem de desnutrição e de sistemas imunitários deficientes e assim continua o ciclo. </a:t>
            </a:r>
          </a:p>
          <a:p>
            <a:endParaRPr lang="pt-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</a:rPr>
              <a:t>Mas é possível transformar este ciclo num ciclo positivo: a integração dos serviços WASH e da saúde infantil pode resultar em ganhos positivos para as gerações futuras.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D02ED-5D2A-4170-84A3-FE3B1A1D33B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730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</a:rPr>
              <a:t>Como demonstram estas figuras, a saúde infantil e os serviços WASH estão estreitamente interligados por intermédio de muitos caminhos diretos e indiretos. </a:t>
            </a:r>
            <a:endParaRPr lang="pt-PT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D02ED-5D2A-4170-84A3-FE3B1A1D33B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67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As pessoas não vivem as suas vidas em silos específicos dos setores. </a:t>
            </a:r>
          </a:p>
          <a:p>
            <a:r>
              <a:rPr lang="pt-PT" dirty="0" smtClean="0"/>
              <a:t>Os desafios enfrentados pelas pessoas que vivem na pobreza são transversais a vários problemas e setores. E também as soluções têm de o ser. </a:t>
            </a:r>
          </a:p>
          <a:p>
            <a:r>
              <a:rPr lang="pt-PT" dirty="0" smtClean="0"/>
              <a:t>A integração é uma via de dois sentidos e o ónus deve recair tanto no setor da saúde como no setor WASH, que devem agir em conjunto. </a:t>
            </a:r>
          </a:p>
          <a:p>
            <a:r>
              <a:rPr lang="pt-PT" dirty="0" smtClean="0"/>
              <a:t>São as famílias e comunidades mais pobres que têm mais probabilidades de enfrentar condições inaceitáveis e a impossibilidade de serem alcançadas pelas abordagens tradicionais. </a:t>
            </a:r>
          </a:p>
          <a:p>
            <a:r>
              <a:rPr lang="pt-PT" dirty="0" smtClean="0"/>
              <a:t>A integração é específica ao contexto, não existe uma “solução universal”. Contudo, já não é suficiente falar sobre integração ou redigir políticas que defendam melhorias futuras. </a:t>
            </a:r>
            <a:r>
              <a:rPr lang="pt-PT" b="1" dirty="0" smtClean="0"/>
              <a:t>Agora é tempo de agir.</a:t>
            </a:r>
            <a:r>
              <a:rPr lang="pt-PT" dirty="0" smtClean="0"/>
              <a:t> </a:t>
            </a:r>
          </a:p>
          <a:p>
            <a:endParaRPr lang="pt-PT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D02ED-5D2A-4170-84A3-FE3B1A1D33B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193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D02ED-5D2A-4170-84A3-FE3B1A1D33B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987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É com demasiada frequência que os ministérios </a:t>
            </a:r>
            <a:r>
              <a:rPr lang="pt-PT" b="1" dirty="0" smtClean="0"/>
              <a:t>atuam isoladamente</a:t>
            </a:r>
            <a:r>
              <a:rPr lang="pt-PT" dirty="0" smtClean="0"/>
              <a:t> para planear e executar intervenções verticais, desperdiçando assim oportunidades para uma </a:t>
            </a:r>
            <a:r>
              <a:rPr lang="pt-PT" b="1" dirty="0" smtClean="0"/>
              <a:t>coordenação melhorada</a:t>
            </a:r>
            <a:r>
              <a:rPr lang="pt-PT" dirty="0" smtClean="0"/>
              <a:t>. </a:t>
            </a:r>
          </a:p>
          <a:p>
            <a:r>
              <a:rPr lang="pt-PT" dirty="0" smtClean="0"/>
              <a:t>As agências de doadores, as ONG e as agências da ONU, muitas vezes igualmente dispostas em silos com equipas dedicadas a problemas específicos, arriscam reforçar a separação. </a:t>
            </a:r>
          </a:p>
          <a:p>
            <a:r>
              <a:rPr lang="pt-PT" dirty="0" smtClean="0"/>
              <a:t>No entanto, experiências realizadas em todo o mundo começam a demonstrar que, através de </a:t>
            </a:r>
            <a:r>
              <a:rPr lang="pt-PT" b="1" dirty="0" smtClean="0"/>
              <a:t>uma melhor partilha de informações, formulação conjunta de políticas e planeamento coordenado</a:t>
            </a:r>
            <a:r>
              <a:rPr lang="pt-PT" dirty="0" smtClean="0"/>
              <a:t>, é possível avaliar rapidamente e alargar ao nível nacional abordagens inovadoras que ligam intervenções e setores.</a:t>
            </a:r>
          </a:p>
          <a:p>
            <a:endParaRPr lang="pt-PT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D02ED-5D2A-4170-84A3-FE3B1A1D33B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11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55B1-5BEA-411C-B17F-9FCFEC41BA31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57D8-520B-4AFB-8E22-855D612CC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75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55B1-5BEA-411C-B17F-9FCFEC41BA31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57D8-520B-4AFB-8E22-855D612CC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253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55B1-5BEA-411C-B17F-9FCFEC41BA31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57D8-520B-4AFB-8E22-855D612CC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52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55B1-5BEA-411C-B17F-9FCFEC41BA31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57D8-520B-4AFB-8E22-855D612CC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10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55B1-5BEA-411C-B17F-9FCFEC41BA31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57D8-520B-4AFB-8E22-855D612CC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2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55B1-5BEA-411C-B17F-9FCFEC41BA31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57D8-520B-4AFB-8E22-855D612CC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29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55B1-5BEA-411C-B17F-9FCFEC41BA31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57D8-520B-4AFB-8E22-855D612CC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3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55B1-5BEA-411C-B17F-9FCFEC41BA31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57D8-520B-4AFB-8E22-855D612CC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81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55B1-5BEA-411C-B17F-9FCFEC41BA31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57D8-520B-4AFB-8E22-855D612CC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53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55B1-5BEA-411C-B17F-9FCFEC41BA31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57D8-520B-4AFB-8E22-855D612CC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55B1-5BEA-411C-B17F-9FCFEC41BA31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57D8-520B-4AFB-8E22-855D612CC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63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E55B1-5BEA-411C-B17F-9FCFEC41BA31}" type="datetimeFigureOut">
              <a:rPr lang="en-GB" smtClean="0"/>
              <a:t>02/02/2018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B57D8-520B-4AFB-8E22-855D612CC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32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5" Type="http://schemas.openxmlformats.org/officeDocument/2006/relationships/image" Target="../media/image24.png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6.png"/><Relationship Id="rId6" Type="http://schemas.microsoft.com/office/2007/relationships/hdphoto" Target="../media/hdphoto1.wdp"/><Relationship Id="rId7" Type="http://schemas.openxmlformats.org/officeDocument/2006/relationships/image" Target="../media/image14.png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microsoft.com/office/2007/relationships/hdphoto" Target="../media/hdphoto2.wdp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5" Type="http://schemas.openxmlformats.org/officeDocument/2006/relationships/image" Target="../media/image7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26.png"/><Relationship Id="rId10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7.pn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matters.wateraid.org/integrate-for-health" TargetMode="External"/><Relationship Id="rId4" Type="http://schemas.openxmlformats.org/officeDocument/2006/relationships/hyperlink" Target="http://www.defeatdd.org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"/>
          <a:stretch/>
        </p:blipFill>
        <p:spPr>
          <a:xfrm>
            <a:off x="0" y="-1"/>
            <a:ext cx="12192000" cy="6605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8" t="38220" r="35521" b="41966"/>
          <a:stretch/>
        </p:blipFill>
        <p:spPr>
          <a:xfrm>
            <a:off x="4060396" y="4915008"/>
            <a:ext cx="4178300" cy="13589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485478"/>
            <a:ext cx="4107770" cy="461665"/>
            <a:chOff x="3613830" y="4292600"/>
            <a:chExt cx="4107770" cy="461665"/>
          </a:xfrm>
        </p:grpSpPr>
        <p:sp>
          <p:nvSpPr>
            <p:cNvPr id="6" name="Round Same Side Corner Rectangle 5"/>
            <p:cNvSpPr/>
            <p:nvPr/>
          </p:nvSpPr>
          <p:spPr>
            <a:xfrm rot="5400000">
              <a:off x="4468151" y="3450266"/>
              <a:ext cx="449678" cy="2158320"/>
            </a:xfrm>
            <a:prstGeom prst="round2SameRect">
              <a:avLst/>
            </a:prstGeom>
            <a:solidFill>
              <a:srgbClr val="F9A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48100" y="4292600"/>
              <a:ext cx="3873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rPr>
                <a:t>#</a:t>
              </a:r>
              <a:r>
                <a:rPr lang="en-US" sz="2400" b="1" dirty="0" err="1" smtClean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rPr>
                <a:t>DefeatDD</a:t>
              </a:r>
              <a:endParaRPr lang="en-US" sz="24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1054100"/>
            <a:ext cx="4107770" cy="461665"/>
            <a:chOff x="3613830" y="5016500"/>
            <a:chExt cx="4107770" cy="461665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4763426" y="3878891"/>
              <a:ext cx="449678" cy="2748870"/>
            </a:xfrm>
            <a:prstGeom prst="round2SameRect">
              <a:avLst/>
            </a:prstGeom>
            <a:solidFill>
              <a:srgbClr val="F9A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48100" y="5016500"/>
              <a:ext cx="3873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rPr>
                <a:t>#</a:t>
              </a:r>
              <a:r>
                <a:rPr lang="en-US" sz="2400" b="1" dirty="0" err="1" smtClean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rPr>
                <a:t>HealthyStart</a:t>
              </a:r>
              <a:endParaRPr lang="en-US" sz="24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1887495"/>
            <a:ext cx="12192006" cy="36740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8518" y="2352291"/>
            <a:ext cx="713396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É com demasiada frequência que os ministérios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atuam isoladamente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, desperdiçando assim oportunidades para uma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coordenação melhorada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. </a:t>
            </a:r>
          </a:p>
          <a:p>
            <a:endParaRPr lang="en-GB" sz="1700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5" y="457202"/>
            <a:ext cx="2404880" cy="449678"/>
            <a:chOff x="-5" y="457202"/>
            <a:chExt cx="2404880" cy="449678"/>
          </a:xfrm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977596" y="-520399"/>
              <a:ext cx="449678" cy="240488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31" t="38812" r="57818" b="54596"/>
            <a:stretch/>
          </p:blipFill>
          <p:spPr>
            <a:xfrm>
              <a:off x="356821" y="527059"/>
              <a:ext cx="1902162" cy="307336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95" y="2331530"/>
            <a:ext cx="1032132" cy="6910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95" y="3229454"/>
            <a:ext cx="1032132" cy="6910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95" y="4283897"/>
            <a:ext cx="1032132" cy="6910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78518" y="3023857"/>
            <a:ext cx="7133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</a:t>
            </a:r>
            <a:endParaRPr lang="en-GB" sz="1700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As agências de doadores, as ONG e as agências da ONU, muitas vezes igualmente dispostas em silos, arriscam reforçar a separação. </a:t>
            </a:r>
          </a:p>
          <a:p>
            <a:endParaRPr lang="en-GB" sz="1700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78518" y="4103186"/>
            <a:ext cx="7133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No entanto,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uma melhor partilha de informações, formulação conjunta de políticas e planeamento coordenado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demonstram que abordagens inovadoras podem ser rapidamente avaliadas e alargadas ao nível nacional.</a:t>
            </a:r>
          </a:p>
        </p:txBody>
      </p:sp>
    </p:spTree>
    <p:extLst>
      <p:ext uri="{BB962C8B-B14F-4D97-AF65-F5344CB8AC3E}">
        <p14:creationId xmlns:p14="http://schemas.microsoft.com/office/powerpoint/2010/main" val="11532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2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2" grpId="0"/>
          <p:bldP spid="1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12204254" cy="632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101" y="1791244"/>
            <a:ext cx="1181197" cy="2640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197" y="1273779"/>
            <a:ext cx="966874" cy="3157977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4549694" y="2034202"/>
            <a:ext cx="3683731" cy="982391"/>
          </a:xfrm>
          <a:prstGeom prst="roundRect">
            <a:avLst>
              <a:gd name="adj" fmla="val 4354"/>
            </a:avLst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216000" bIns="72000" rtlCol="0" anchor="t" anchorCtr="0"/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Dá prioridade tanto às intervenções “sensíveis à nutrição” como “específicas da nutrição”.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404875" y="3111500"/>
            <a:ext cx="5828551" cy="1320256"/>
          </a:xfrm>
          <a:prstGeom prst="roundRect">
            <a:avLst>
              <a:gd name="adj" fmla="val 4292"/>
            </a:avLst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51999" bIns="72000" rtlCol="0" anchor="t" anchorCtr="0"/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Visa aplicar uma abordagem multissetorial ao atraso no crescimento, com uma redução de </a:t>
            </a:r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/>
            </a:r>
            <a:b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pt-PT" sz="24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47% para 38%</a:t>
            </a:r>
            <a:r>
              <a:rPr lang="pt-PT" sz="2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até 2020</a:t>
            </a:r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.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404876" y="2034202"/>
            <a:ext cx="2051904" cy="982391"/>
          </a:xfrm>
          <a:prstGeom prst="roundRect">
            <a:avLst>
              <a:gd name="adj" fmla="val 5839"/>
            </a:avLst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51999" bIns="72000" rtlCol="0" anchor="t" anchorCtr="0"/>
          <a:lstStyle/>
          <a:p>
            <a:r>
              <a:rPr lang="pt-PT" sz="2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O plano: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430275" y="521310"/>
            <a:ext cx="927363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8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Exemplo: A ação coordenada de Madagáscar para dar resposta à desnutrição</a:t>
            </a:r>
            <a:endParaRPr lang="en-GB" sz="1800" b="1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404875" y="4526663"/>
            <a:ext cx="5828551" cy="1863676"/>
          </a:xfrm>
          <a:prstGeom prst="roundRect">
            <a:avLst>
              <a:gd name="adj" fmla="val 4292"/>
            </a:avLst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0" bIns="72000" rtlCol="0" anchor="t" anchorCtr="0"/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Visa melhorar o acesso a água potável para </a:t>
            </a:r>
            <a:r>
              <a:rPr lang="pt-PT" sz="2400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65</a:t>
            </a:r>
            <a:r>
              <a:rPr lang="pt-PT" sz="24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% das </a:t>
            </a:r>
            <a:r>
              <a:rPr lang="pt-PT" sz="2400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famílias</a:t>
            </a:r>
            <a:r>
              <a:rPr lang="en-GB" sz="24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</a:t>
            </a:r>
            <a:r>
              <a:rPr lang="en-GB" sz="2400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e</a:t>
            </a:r>
            <a:r>
              <a:rPr lang="pt-PT" sz="2400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o saneamento </a:t>
            </a:r>
            <a:r>
              <a:rPr lang="pt-PT" sz="24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para </a:t>
            </a:r>
            <a:r>
              <a:rPr lang="pt-PT" sz="2400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30</a:t>
            </a:r>
            <a:r>
              <a:rPr lang="pt-PT" sz="24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%</a:t>
            </a:r>
            <a:r>
              <a:rPr lang="pt-PT" sz="2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</a:t>
            </a:r>
            <a:r>
              <a:rPr lang="pt-PT" sz="16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/>
            </a:r>
            <a:br>
              <a:rPr lang="pt-PT" sz="16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pt-PT" sz="16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e 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promover uma boa higiene dos alimentos </a:t>
            </a:r>
            <a:r>
              <a:rPr lang="pt-PT" sz="16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/>
            </a:r>
            <a:br>
              <a:rPr lang="pt-PT" sz="16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pt-PT" sz="16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e 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das mãos.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0675" y="92354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O Governo está a reforçar a coordenação de esforços na área da desnutrição e dos serviços WASH através do Plano Nacional de Ação para a Nutrição Fase III (2017-2021).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5" y="457202"/>
            <a:ext cx="2404880" cy="449678"/>
            <a:chOff x="-5" y="457202"/>
            <a:chExt cx="2404880" cy="449678"/>
          </a:xfrm>
        </p:grpSpPr>
        <p:sp>
          <p:nvSpPr>
            <p:cNvPr id="17" name="Round Same Side Corner Rectangle 16"/>
            <p:cNvSpPr/>
            <p:nvPr/>
          </p:nvSpPr>
          <p:spPr>
            <a:xfrm rot="5400000">
              <a:off x="977596" y="-520399"/>
              <a:ext cx="449678" cy="240488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31" t="38812" r="57818" b="54596"/>
            <a:stretch/>
          </p:blipFill>
          <p:spPr>
            <a:xfrm>
              <a:off x="356821" y="527059"/>
              <a:ext cx="1902162" cy="307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98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1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1" grpId="0" animBg="1"/>
          <p:bldP spid="27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535838" y="2920998"/>
            <a:ext cx="5810858" cy="3447752"/>
          </a:xfrm>
          <a:prstGeom prst="roundRect">
            <a:avLst>
              <a:gd name="adj" fmla="val 4354"/>
            </a:avLst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44000" rIns="251999" bIns="72000" rtlCol="0" anchor="t" anchorCtr="0">
            <a:noAutofit/>
          </a:bodyPr>
          <a:lstStyle/>
          <a:p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Em dez municípios com a </a:t>
            </a:r>
            <a:r>
              <a:rPr lang="pt-PT" sz="14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maior incidência de diarreia e as piores infraestruturas de serviços WASH</a:t>
            </a:r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, o projeto: </a:t>
            </a:r>
            <a:endParaRPr lang="pt-PT" sz="1400" dirty="0" smtClean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  <a:p>
            <a:endParaRPr lang="pt-PT" sz="1400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  <a:p>
            <a:pPr marL="285750" lvl="1" indent="-285750">
              <a:buSzPct val="95000"/>
              <a:buFont typeface="Arial" charset="0"/>
              <a:buChar char="•"/>
            </a:pPr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aumentou o número de pessoas com acesso a serviços básicos de água e saneamento</a:t>
            </a:r>
          </a:p>
          <a:p>
            <a:pPr marL="285750" lvl="1" indent="-285750">
              <a:buSzPct val="95000"/>
              <a:buFont typeface="Arial" charset="0"/>
              <a:buChar char="•"/>
            </a:pPr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deu formação a agentes de saúde comunitários sobre controlo ambiental, higiene e gestão de serviços WASH </a:t>
            </a:r>
          </a:p>
          <a:p>
            <a:pPr marL="285750" lvl="1" indent="-285750">
              <a:buSzPct val="95000"/>
              <a:buFont typeface="Arial" charset="0"/>
              <a:buChar char="•"/>
            </a:pPr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utilizou </a:t>
            </a:r>
            <a:r>
              <a:rPr lang="pt-PT" sz="1400" dirty="0" err="1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scorecards</a:t>
            </a:r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e incentivos para melhorar os comportamentos de saneamento e higiene das famílias </a:t>
            </a:r>
          </a:p>
          <a:p>
            <a:pPr marL="285750" lvl="1" indent="-285750">
              <a:buSzPct val="95000"/>
              <a:buFont typeface="Arial" charset="0"/>
              <a:buChar char="•"/>
            </a:pPr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melhorou a monitorização da qualidade da água em conjunto com o planeamento da bacia hidrográfica </a:t>
            </a:r>
          </a:p>
          <a:p>
            <a:pPr marL="285750" lvl="1" indent="-285750">
              <a:buSzPct val="95000"/>
              <a:buFont typeface="Arial" charset="0"/>
              <a:buChar char="•"/>
            </a:pPr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aumentou a cobertura de equipas de saúde familiar </a:t>
            </a:r>
          </a:p>
          <a:p>
            <a:pPr marL="285750" lvl="1" indent="-285750">
              <a:buSzPct val="95000"/>
              <a:buFont typeface="Arial" charset="0"/>
              <a:buChar char="•"/>
            </a:pPr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aumentou a vacinação contra o rotavírus nas crianças com menos de um ano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535838" y="1214302"/>
            <a:ext cx="3829905" cy="1630498"/>
          </a:xfrm>
          <a:prstGeom prst="roundRect">
            <a:avLst>
              <a:gd name="adj" fmla="val 5839"/>
            </a:avLst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51999" bIns="72000" rtlCol="0" anchor="t" anchorCtr="0"/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Projeto multissetorial –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saúde, água, saneamento, gestão pública e planeamento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– coordenado ao abrigo da Secretaria de Estado da Fazenda.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467342" y="1214302"/>
            <a:ext cx="1879353" cy="1630498"/>
          </a:xfrm>
          <a:prstGeom prst="roundRect">
            <a:avLst>
              <a:gd name="adj" fmla="val 5839"/>
            </a:avLst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51999" bIns="72000" rtlCol="0" anchor="t" anchorCtr="0"/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Governo apoiado pelo Banco </a:t>
            </a:r>
            <a:r>
              <a:rPr lang="pt-PT" sz="16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Mundial</a:t>
            </a:r>
            <a:r>
              <a:rPr lang="en-GB" sz="145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. </a:t>
            </a:r>
            <a:endParaRPr lang="en-GB" sz="1450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83983" y="521310"/>
            <a:ext cx="7906605" cy="385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8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Exemplo: Ação multissetorial no estado da Baía, Brasil</a:t>
            </a:r>
            <a:endParaRPr lang="en-GB" sz="1800" b="1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937" y="4866699"/>
            <a:ext cx="2196663" cy="153682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55896" y="830680"/>
            <a:ext cx="2833656" cy="2193077"/>
            <a:chOff x="9155896" y="830680"/>
            <a:chExt cx="2833656" cy="2193077"/>
          </a:xfrm>
        </p:grpSpPr>
        <p:sp>
          <p:nvSpPr>
            <p:cNvPr id="40" name="Oval 39"/>
            <p:cNvSpPr/>
            <p:nvPr/>
          </p:nvSpPr>
          <p:spPr>
            <a:xfrm>
              <a:off x="9796474" y="830680"/>
              <a:ext cx="2193078" cy="21930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74" b="89862" l="9920" r="931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5896" y="1073152"/>
              <a:ext cx="2693204" cy="187016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8497487" y="2332462"/>
            <a:ext cx="2193078" cy="2193076"/>
            <a:chOff x="9701604" y="3140841"/>
            <a:chExt cx="3072709" cy="3072709"/>
          </a:xfrm>
        </p:grpSpPr>
        <p:sp>
          <p:nvSpPr>
            <p:cNvPr id="37" name="Oval 36"/>
            <p:cNvSpPr/>
            <p:nvPr/>
          </p:nvSpPr>
          <p:spPr>
            <a:xfrm>
              <a:off x="9701604" y="3140841"/>
              <a:ext cx="3072709" cy="30727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3825" y="4008804"/>
              <a:ext cx="2120192" cy="1387582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-5" y="457202"/>
            <a:ext cx="2404880" cy="449678"/>
            <a:chOff x="-5" y="457202"/>
            <a:chExt cx="2404880" cy="449678"/>
          </a:xfrm>
        </p:grpSpPr>
        <p:sp>
          <p:nvSpPr>
            <p:cNvPr id="22" name="Round Same Side Corner Rectangle 21"/>
            <p:cNvSpPr/>
            <p:nvPr/>
          </p:nvSpPr>
          <p:spPr>
            <a:xfrm rot="5400000">
              <a:off x="977596" y="-520399"/>
              <a:ext cx="449678" cy="240488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31" t="38812" r="57818" b="54596"/>
            <a:stretch/>
          </p:blipFill>
          <p:spPr>
            <a:xfrm>
              <a:off x="356821" y="527059"/>
              <a:ext cx="1902162" cy="307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571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20" grpId="0" animBg="1"/>
          <p:bldP spid="21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1633496"/>
            <a:ext cx="12192000" cy="36740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31308" y="3374957"/>
            <a:ext cx="79330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Agir agora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para rapidamente inovar, avaliar e ampliar programas integrados. Entre os pontos de entrada promissores contam-se a </a:t>
            </a:r>
            <a:r>
              <a:rPr lang="pt-PT" sz="1600" dirty="0" err="1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colocalização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de intervenções de saúde/nutrição infantil e intervenções WASH em áreas e comunidades com múltiplas vulnerabilidades e a integração da promoção da higiene nos programas de vacinação de rotina.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2" t="38476" r="37697" b="54054"/>
          <a:stretch/>
        </p:blipFill>
        <p:spPr>
          <a:xfrm>
            <a:off x="4584888" y="2335199"/>
            <a:ext cx="3022224" cy="68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9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" y="457202"/>
            <a:ext cx="2240700" cy="449678"/>
            <a:chOff x="-5" y="457202"/>
            <a:chExt cx="2240700" cy="449678"/>
          </a:xfrm>
        </p:grpSpPr>
        <p:sp>
          <p:nvSpPr>
            <p:cNvPr id="19" name="Round Same Side Corner Rectangle 18"/>
            <p:cNvSpPr/>
            <p:nvPr/>
          </p:nvSpPr>
          <p:spPr>
            <a:xfrm rot="5400000">
              <a:off x="895506" y="-438309"/>
              <a:ext cx="449678" cy="224070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19" t="39100" r="37720" b="53998"/>
            <a:stretch/>
          </p:blipFill>
          <p:spPr>
            <a:xfrm>
              <a:off x="568649" y="533761"/>
              <a:ext cx="1535529" cy="317745"/>
            </a:xfrm>
            <a:prstGeom prst="rect">
              <a:avLst/>
            </a:prstGeom>
          </p:spPr>
        </p:pic>
      </p:grpSp>
      <p:sp>
        <p:nvSpPr>
          <p:cNvPr id="22" name="Rounded Rectangle 21"/>
          <p:cNvSpPr/>
          <p:nvPr/>
        </p:nvSpPr>
        <p:spPr>
          <a:xfrm>
            <a:off x="-223312" y="1633496"/>
            <a:ext cx="12753954" cy="3674076"/>
          </a:xfrm>
          <a:prstGeom prst="roundRect">
            <a:avLst>
              <a:gd name="adj" fmla="val 61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92844" y="2208186"/>
            <a:ext cx="71339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Existem intervenções comprovadas. </a:t>
            </a:r>
          </a:p>
          <a:p>
            <a:r>
              <a:rPr lang="en-GB" sz="17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</a:t>
            </a:r>
            <a:endParaRPr lang="en-GB" sz="1700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21" y="2061739"/>
            <a:ext cx="1032132" cy="6910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21" y="2959663"/>
            <a:ext cx="1032132" cy="6910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21" y="4014106"/>
            <a:ext cx="1032132" cy="6910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92844" y="2683029"/>
            <a:ext cx="71339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As diretrizes da OMS e da UNICEF apontam para integrar soluções de prevenção e tratamento para doenças diarreicas e pneumonia, como, por ex., serviços WASH, vacinas, amamentação e nutrição e tratamentos como soluções de reidratação oral e zinco ou antibióticos.</a:t>
            </a:r>
          </a:p>
          <a:p>
            <a:endParaRPr lang="en-GB" sz="1700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92844" y="3650667"/>
            <a:ext cx="713396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700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Integrar os serviços WASH nas intervenções de saúde infantil pode multiplicar vezes sem conta os resultados de melhoria da saúde, ao mesmo tempo que proporciona uma redução de custos.</a:t>
            </a:r>
          </a:p>
        </p:txBody>
      </p:sp>
    </p:spTree>
    <p:extLst>
      <p:ext uri="{BB962C8B-B14F-4D97-AF65-F5344CB8AC3E}">
        <p14:creationId xmlns:p14="http://schemas.microsoft.com/office/powerpoint/2010/main" val="75829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2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2" grpId="0"/>
          <p:bldP spid="1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489" y="-139700"/>
            <a:ext cx="13208000" cy="7429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3071" y="1130868"/>
            <a:ext cx="74734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 ampliação de um pacote integrado de serviços WASH, vacinação contra o rotavírus e intervenções nutricionais (promoção da amamentação ou suplementação com zinco) para 100% de cobertura poderia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potencialmente reduzir a morbilidade em quase dois terços (63%) 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e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a mortalidade causada pela diarreia e pneumonia para quase metade (49%)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, o equivalente a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evitar mais de 697.000 mortes de crianças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por ano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. 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23070" y="2839377"/>
            <a:ext cx="72822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O efeito multiplicador de aliar as intervenções de saúde e WASH poderia ser substancial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. Por exemplo, a vacinação contra o rotavírus integrada na promoção da higiene poderia resultar numa redução de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quase o dobro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na morbilidade infantil e de quase cinco vezes na mortalidade em comparação com a vacinação contra o rotavírus em isolado.</a:t>
            </a:r>
          </a:p>
          <a:p>
            <a:endParaRPr lang="en-GB" sz="1600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23069" y="4568733"/>
            <a:ext cx="72822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Melhorias simultâneas no acesso a serviços WASH e de cuidados de saúde em conjunto parecem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reduzir para metade a probabilidade de uma criança sofrer de atraso no crescimento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em comparação com o acesso a serviços WASH em isolado.</a:t>
            </a:r>
          </a:p>
          <a:p>
            <a:endParaRPr lang="en-GB" sz="1600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783774" y="2786398"/>
            <a:ext cx="2193078" cy="2193076"/>
            <a:chOff x="9701604" y="3140841"/>
            <a:chExt cx="3072709" cy="3072709"/>
          </a:xfrm>
        </p:grpSpPr>
        <p:sp>
          <p:nvSpPr>
            <p:cNvPr id="14" name="Oval 13"/>
            <p:cNvSpPr/>
            <p:nvPr/>
          </p:nvSpPr>
          <p:spPr>
            <a:xfrm>
              <a:off x="9701604" y="3140841"/>
              <a:ext cx="3072709" cy="30727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3825" y="4008804"/>
              <a:ext cx="2120192" cy="138758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9796474" y="830680"/>
            <a:ext cx="2193078" cy="2298502"/>
            <a:chOff x="10257106" y="682041"/>
            <a:chExt cx="3072709" cy="3220420"/>
          </a:xfrm>
        </p:grpSpPr>
        <p:sp>
          <p:nvSpPr>
            <p:cNvPr id="4" name="Oval 3"/>
            <p:cNvSpPr/>
            <p:nvPr/>
          </p:nvSpPr>
          <p:spPr>
            <a:xfrm>
              <a:off x="10257106" y="682041"/>
              <a:ext cx="3072709" cy="30727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37958" y="906880"/>
              <a:ext cx="1101136" cy="299558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-5" y="457202"/>
            <a:ext cx="2240700" cy="449678"/>
            <a:chOff x="-5" y="457202"/>
            <a:chExt cx="2240700" cy="449678"/>
          </a:xfrm>
        </p:grpSpPr>
        <p:sp>
          <p:nvSpPr>
            <p:cNvPr id="18" name="Round Same Side Corner Rectangle 17"/>
            <p:cNvSpPr/>
            <p:nvPr/>
          </p:nvSpPr>
          <p:spPr>
            <a:xfrm rot="5400000">
              <a:off x="895506" y="-438309"/>
              <a:ext cx="449678" cy="224070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19" t="39100" r="37720" b="53998"/>
            <a:stretch/>
          </p:blipFill>
          <p:spPr>
            <a:xfrm>
              <a:off x="568649" y="533761"/>
              <a:ext cx="1535529" cy="317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285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/>
          <p:bldP spid="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3072" y="1373893"/>
            <a:ext cx="55687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Melhorar o direcionamento conjunto das intervenções de saúde, nutrição e WASH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para as comunidades e áreas com múltiplas vulnerabilidades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23071" y="2493809"/>
            <a:ext cx="69280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Provas do Banco Mundial na Indonésia e em Moçambique demonstram que as crianças têm mais probabilidades de sofrer de atraso no crescimento, ou de morrer de diarreia, quando estão sujeitas a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vários fatores de exposição e suscetibilidade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.</a:t>
            </a:r>
            <a:endParaRPr lang="pt-PT" sz="1600" b="1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23070" y="3890724"/>
            <a:ext cx="5832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O Banco Mundial apela aos decisores para que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utilizem o mapeamento </a:t>
            </a:r>
            <a:r>
              <a:rPr lang="pt-PT" sz="1600" b="1" dirty="0" err="1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geoespacial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para estabelecer prioridades e direcionar as intervenções.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23070" y="24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800" b="1" dirty="0" err="1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Colocalização</a:t>
            </a:r>
            <a:r>
              <a:rPr lang="pt-PT" sz="18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– um ponto de entrada</a:t>
            </a:r>
            <a:endParaRPr lang="en-GB" sz="1800" b="1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5" y="457202"/>
            <a:ext cx="2240700" cy="449678"/>
            <a:chOff x="-5" y="457202"/>
            <a:chExt cx="2240700" cy="449678"/>
          </a:xfrm>
        </p:grpSpPr>
        <p:sp>
          <p:nvSpPr>
            <p:cNvPr id="13" name="Round Same Side Corner Rectangle 12"/>
            <p:cNvSpPr/>
            <p:nvPr/>
          </p:nvSpPr>
          <p:spPr>
            <a:xfrm rot="5400000">
              <a:off x="895506" y="-438309"/>
              <a:ext cx="449678" cy="224070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19" t="39100" r="37720" b="53998"/>
            <a:stretch/>
          </p:blipFill>
          <p:spPr>
            <a:xfrm>
              <a:off x="568649" y="533761"/>
              <a:ext cx="1535529" cy="317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483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/>
          <p:bldP spid="9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69435" y="35714"/>
            <a:ext cx="10515600" cy="1325563"/>
          </a:xfrm>
        </p:spPr>
        <p:txBody>
          <a:bodyPr>
            <a:normAutofit/>
          </a:bodyPr>
          <a:lstStyle/>
          <a:p>
            <a:r>
              <a:rPr lang="pt-PT" sz="18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Combater a subnutrição através da integração</a:t>
            </a:r>
            <a:endParaRPr lang="en-GB" sz="1800" b="1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393644" y="1078495"/>
            <a:ext cx="2595364" cy="2654561"/>
            <a:chOff x="5745944" y="1078495"/>
            <a:chExt cx="2595364" cy="2654561"/>
          </a:xfrm>
        </p:grpSpPr>
        <p:grpSp>
          <p:nvGrpSpPr>
            <p:cNvPr id="39" name="Group 38"/>
            <p:cNvGrpSpPr/>
            <p:nvPr/>
          </p:nvGrpSpPr>
          <p:grpSpPr>
            <a:xfrm>
              <a:off x="5745944" y="1078495"/>
              <a:ext cx="2595364" cy="2654561"/>
              <a:chOff x="5745944" y="1078495"/>
              <a:chExt cx="2595364" cy="2654561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5944" y="1078495"/>
                <a:ext cx="2595364" cy="2654561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6503922" y="2153667"/>
                <a:ext cx="1374549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pt-PT" sz="1600" b="1" dirty="0">
                    <a:solidFill>
                      <a:srgbClr val="293B45"/>
                    </a:solidFill>
                    <a:latin typeface="Noto Sans" charset="0"/>
                    <a:ea typeface="Noto Sans" charset="0"/>
                    <a:cs typeface="Noto Sans" charset="0"/>
                  </a:rPr>
                  <a:t>Dar prioridade </a:t>
                </a:r>
                <a:r>
                  <a:rPr lang="pt-PT" sz="1600" b="1" dirty="0" smtClean="0">
                    <a:solidFill>
                      <a:srgbClr val="293B45"/>
                    </a:solidFill>
                    <a:latin typeface="Noto Sans" charset="0"/>
                    <a:ea typeface="Noto Sans" charset="0"/>
                    <a:cs typeface="Noto Sans" charset="0"/>
                  </a:rPr>
                  <a:t/>
                </a:r>
                <a:br>
                  <a:rPr lang="pt-PT" sz="1600" b="1" dirty="0" smtClean="0">
                    <a:solidFill>
                      <a:srgbClr val="293B45"/>
                    </a:solidFill>
                    <a:latin typeface="Noto Sans" charset="0"/>
                    <a:ea typeface="Noto Sans" charset="0"/>
                    <a:cs typeface="Noto Sans" charset="0"/>
                  </a:rPr>
                </a:br>
                <a:r>
                  <a:rPr lang="pt-PT" sz="1600" b="1" dirty="0" smtClean="0">
                    <a:solidFill>
                      <a:srgbClr val="293B45"/>
                    </a:solidFill>
                    <a:latin typeface="Noto Sans" charset="0"/>
                    <a:ea typeface="Noto Sans" charset="0"/>
                    <a:cs typeface="Noto Sans" charset="0"/>
                  </a:rPr>
                  <a:t>aos </a:t>
                </a:r>
                <a:r>
                  <a:rPr lang="pt-PT" sz="1600" b="1" dirty="0">
                    <a:solidFill>
                      <a:srgbClr val="293B45"/>
                    </a:solidFill>
                    <a:latin typeface="Noto Sans" charset="0"/>
                    <a:ea typeface="Noto Sans" charset="0"/>
                    <a:cs typeface="Noto Sans" charset="0"/>
                  </a:rPr>
                  <a:t>bebés e às mães</a:t>
                </a:r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5207" y="1455783"/>
              <a:ext cx="711833" cy="1936507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3734737" y="1088889"/>
            <a:ext cx="2598480" cy="2654561"/>
            <a:chOff x="3087037" y="1088889"/>
            <a:chExt cx="2598480" cy="2654561"/>
          </a:xfrm>
        </p:grpSpPr>
        <p:grpSp>
          <p:nvGrpSpPr>
            <p:cNvPr id="40" name="Group 39"/>
            <p:cNvGrpSpPr/>
            <p:nvPr/>
          </p:nvGrpSpPr>
          <p:grpSpPr>
            <a:xfrm>
              <a:off x="3087037" y="1088889"/>
              <a:ext cx="2598480" cy="2654561"/>
              <a:chOff x="3087037" y="1088889"/>
              <a:chExt cx="2598480" cy="2654561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037" y="1088889"/>
                <a:ext cx="2598480" cy="2654561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3521665" y="2212710"/>
                <a:ext cx="1746422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b="1">
                    <a:solidFill>
                      <a:srgbClr val="293B45"/>
                    </a:solidFill>
                    <a:latin typeface="Noto Sans" charset="0"/>
                    <a:ea typeface="Noto Sans" charset="0"/>
                    <a:cs typeface="Noto Sans" charset="0"/>
                  </a:rPr>
                  <a:t>Estabelecer </a:t>
                </a:r>
                <a:endParaRPr lang="pt-PT" sz="1600" b="1" smtClean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endParaRPr>
              </a:p>
              <a:p>
                <a:r>
                  <a:rPr lang="pt-PT" sz="1600" b="1" dirty="0" smtClean="0">
                    <a:solidFill>
                      <a:srgbClr val="293B45"/>
                    </a:solidFill>
                    <a:latin typeface="Noto Sans" charset="0"/>
                    <a:ea typeface="Noto Sans" charset="0"/>
                    <a:cs typeface="Noto Sans" charset="0"/>
                  </a:rPr>
                  <a:t>um </a:t>
                </a:r>
                <a:r>
                  <a:rPr lang="pt-PT" sz="1600" b="1" dirty="0">
                    <a:solidFill>
                      <a:srgbClr val="293B45"/>
                    </a:solidFill>
                    <a:latin typeface="Noto Sans" charset="0"/>
                    <a:ea typeface="Noto Sans" charset="0"/>
                    <a:cs typeface="Noto Sans" charset="0"/>
                  </a:rPr>
                  <a:t>ambiente altamente favorável </a:t>
                </a:r>
              </a:p>
            </p:txBody>
          </p:sp>
        </p:grp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" t="-135" r="22927" b="135"/>
            <a:stretch/>
          </p:blipFill>
          <p:spPr>
            <a:xfrm rot="712231">
              <a:off x="4624111" y="1467509"/>
              <a:ext cx="1030012" cy="1474671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4679197" y="3823495"/>
            <a:ext cx="3386747" cy="2651445"/>
            <a:chOff x="4031497" y="3823495"/>
            <a:chExt cx="3386747" cy="2651445"/>
          </a:xfrm>
        </p:grpSpPr>
        <p:grpSp>
          <p:nvGrpSpPr>
            <p:cNvPr id="42" name="Group 41"/>
            <p:cNvGrpSpPr/>
            <p:nvPr/>
          </p:nvGrpSpPr>
          <p:grpSpPr>
            <a:xfrm>
              <a:off x="4031497" y="3823495"/>
              <a:ext cx="3386747" cy="2651445"/>
              <a:chOff x="4031497" y="3823495"/>
              <a:chExt cx="3386747" cy="265144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1497" y="3823495"/>
                <a:ext cx="3386747" cy="2651445"/>
              </a:xfrm>
              <a:prstGeom prst="rect">
                <a:avLst/>
              </a:prstGeom>
            </p:spPr>
          </p:pic>
          <p:sp>
            <p:nvSpPr>
              <p:cNvPr id="38" name="Rectangle 37"/>
              <p:cNvSpPr/>
              <p:nvPr/>
            </p:nvSpPr>
            <p:spPr>
              <a:xfrm>
                <a:off x="4553640" y="5263079"/>
                <a:ext cx="234246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sz="1600" b="1" dirty="0">
                    <a:solidFill>
                      <a:srgbClr val="293B45"/>
                    </a:solidFill>
                    <a:latin typeface="Noto Sans" charset="0"/>
                    <a:ea typeface="Noto Sans" charset="0"/>
                    <a:cs typeface="Noto Sans" charset="0"/>
                  </a:rPr>
                  <a:t>Assegurar que todos os centros de saúde e escolas dispõem de instalações WASH</a:t>
                </a:r>
              </a:p>
            </p:txBody>
          </p:sp>
        </p:grp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8759" y="4415174"/>
              <a:ext cx="1328685" cy="929571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3569570" y="3235299"/>
            <a:ext cx="2765849" cy="2592247"/>
            <a:chOff x="2921870" y="3235299"/>
            <a:chExt cx="2765849" cy="2592247"/>
          </a:xfrm>
        </p:grpSpPr>
        <p:grpSp>
          <p:nvGrpSpPr>
            <p:cNvPr id="41" name="Group 40"/>
            <p:cNvGrpSpPr/>
            <p:nvPr/>
          </p:nvGrpSpPr>
          <p:grpSpPr>
            <a:xfrm>
              <a:off x="3042504" y="3235299"/>
              <a:ext cx="2645215" cy="2592247"/>
              <a:chOff x="3042504" y="3235299"/>
              <a:chExt cx="2645215" cy="259224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2504" y="3235299"/>
                <a:ext cx="2645215" cy="2592247"/>
              </a:xfrm>
              <a:prstGeom prst="rect">
                <a:avLst/>
              </a:prstGeom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3202130" y="3499512"/>
                <a:ext cx="196807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b="1" dirty="0">
                    <a:solidFill>
                      <a:srgbClr val="293B45"/>
                    </a:solidFill>
                    <a:latin typeface="Noto Sans" charset="0"/>
                    <a:ea typeface="Noto Sans" charset="0"/>
                    <a:cs typeface="Noto Sans" charset="0"/>
                  </a:rPr>
                  <a:t>Promover comportamentos de higiene abrangentes</a:t>
                </a:r>
              </a:p>
            </p:txBody>
          </p:sp>
        </p:grp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89862" l="9920" r="9392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77"/>
            <a:stretch/>
          </p:blipFill>
          <p:spPr>
            <a:xfrm>
              <a:off x="2921870" y="4546274"/>
              <a:ext cx="1768591" cy="1071198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6393357" y="3224905"/>
            <a:ext cx="2663908" cy="2592247"/>
            <a:chOff x="5745657" y="3224905"/>
            <a:chExt cx="2663908" cy="2592247"/>
          </a:xfrm>
        </p:grpSpPr>
        <p:grpSp>
          <p:nvGrpSpPr>
            <p:cNvPr id="43" name="Group 42"/>
            <p:cNvGrpSpPr/>
            <p:nvPr/>
          </p:nvGrpSpPr>
          <p:grpSpPr>
            <a:xfrm>
              <a:off x="5745657" y="3224905"/>
              <a:ext cx="2663908" cy="2592247"/>
              <a:chOff x="5745657" y="3224905"/>
              <a:chExt cx="2663908" cy="2592247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5657" y="3224905"/>
                <a:ext cx="2663908" cy="2592247"/>
              </a:xfrm>
              <a:prstGeom prst="rect">
                <a:avLst/>
              </a:prstGeom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6048649" y="3646452"/>
                <a:ext cx="228509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pt-PT" sz="1600" b="1" dirty="0">
                    <a:solidFill>
                      <a:srgbClr val="293B45"/>
                    </a:solidFill>
                    <a:latin typeface="Noto Sans" charset="0"/>
                    <a:ea typeface="Noto Sans" charset="0"/>
                    <a:cs typeface="Noto Sans" charset="0"/>
                  </a:rPr>
                  <a:t>Direcionar esforços para as mesmas áreas geográficas</a:t>
                </a:r>
              </a:p>
            </p:txBody>
          </p:sp>
        </p:grp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6" r="27864"/>
            <a:stretch/>
          </p:blipFill>
          <p:spPr>
            <a:xfrm>
              <a:off x="6992353" y="4504569"/>
              <a:ext cx="886118" cy="750779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-5" y="457202"/>
            <a:ext cx="2240700" cy="449678"/>
            <a:chOff x="-5" y="457202"/>
            <a:chExt cx="2240700" cy="449678"/>
          </a:xfrm>
        </p:grpSpPr>
        <p:sp>
          <p:nvSpPr>
            <p:cNvPr id="54" name="Round Same Side Corner Rectangle 53"/>
            <p:cNvSpPr/>
            <p:nvPr/>
          </p:nvSpPr>
          <p:spPr>
            <a:xfrm rot="5400000">
              <a:off x="895506" y="-438309"/>
              <a:ext cx="449678" cy="224070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19" t="39100" r="37720" b="53998"/>
            <a:stretch/>
          </p:blipFill>
          <p:spPr>
            <a:xfrm>
              <a:off x="568649" y="533761"/>
              <a:ext cx="1535529" cy="317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760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9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3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3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69435" y="23014"/>
            <a:ext cx="10515600" cy="1325563"/>
          </a:xfrm>
        </p:spPr>
        <p:txBody>
          <a:bodyPr>
            <a:normAutofit/>
          </a:bodyPr>
          <a:lstStyle/>
          <a:p>
            <a:r>
              <a:rPr lang="pt-PT" sz="18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Integrar a promoção da higiene e programas de vacinação de rotina</a:t>
            </a:r>
            <a:endParaRPr lang="en-GB" sz="1800" b="1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727796" y="3249872"/>
            <a:ext cx="2193078" cy="2193076"/>
            <a:chOff x="9701604" y="3140841"/>
            <a:chExt cx="3072709" cy="3072709"/>
          </a:xfrm>
        </p:grpSpPr>
        <p:sp>
          <p:nvSpPr>
            <p:cNvPr id="18" name="Oval 17"/>
            <p:cNvSpPr/>
            <p:nvPr/>
          </p:nvSpPr>
          <p:spPr>
            <a:xfrm>
              <a:off x="9701604" y="3140841"/>
              <a:ext cx="3072709" cy="30727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3825" y="4008804"/>
              <a:ext cx="2120192" cy="138758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8740496" y="1294154"/>
            <a:ext cx="2193078" cy="2298502"/>
            <a:chOff x="10257106" y="682041"/>
            <a:chExt cx="3072709" cy="3220420"/>
          </a:xfrm>
        </p:grpSpPr>
        <p:sp>
          <p:nvSpPr>
            <p:cNvPr id="21" name="Oval 20"/>
            <p:cNvSpPr/>
            <p:nvPr/>
          </p:nvSpPr>
          <p:spPr>
            <a:xfrm>
              <a:off x="10257106" y="682041"/>
              <a:ext cx="3072709" cy="30727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37958" y="906880"/>
              <a:ext cx="1101136" cy="299558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438690" y="1781722"/>
            <a:ext cx="6099176" cy="1705509"/>
            <a:chOff x="2240695" y="1214302"/>
            <a:chExt cx="6099176" cy="1705509"/>
          </a:xfrm>
        </p:grpSpPr>
        <p:sp>
          <p:nvSpPr>
            <p:cNvPr id="23" name="Rounded Rectangle 22"/>
            <p:cNvSpPr/>
            <p:nvPr/>
          </p:nvSpPr>
          <p:spPr>
            <a:xfrm>
              <a:off x="2240695" y="1214302"/>
              <a:ext cx="6099176" cy="1705509"/>
            </a:xfrm>
            <a:prstGeom prst="roundRect">
              <a:avLst>
                <a:gd name="adj" fmla="val 5371"/>
              </a:avLst>
            </a:prstGeom>
            <a:solidFill>
              <a:srgbClr val="9CD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144000" rIns="251999" bIns="72000" rtlCol="0" anchor="t" anchorCtr="0"/>
            <a:lstStyle/>
            <a:p>
              <a:endParaRPr lang="en-GB" sz="145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424889" y="1433701"/>
              <a:ext cx="560671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sz="1600" dirty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rPr>
                <a:t>Utilizar a implementação dos programas de vacinação de rotina para promover comportamentos como lavar as mãos com sabão e uma boa higiene dos alimentos em conjunto com a promoção da amamentação exclusiva para os bebés.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38690" y="3709646"/>
            <a:ext cx="6099176" cy="1705509"/>
            <a:chOff x="2240695" y="3852674"/>
            <a:chExt cx="6099176" cy="1705509"/>
          </a:xfrm>
        </p:grpSpPr>
        <p:sp>
          <p:nvSpPr>
            <p:cNvPr id="24" name="Rounded Rectangle 23"/>
            <p:cNvSpPr/>
            <p:nvPr/>
          </p:nvSpPr>
          <p:spPr>
            <a:xfrm>
              <a:off x="2240695" y="3852674"/>
              <a:ext cx="6099176" cy="1705509"/>
            </a:xfrm>
            <a:prstGeom prst="roundRect">
              <a:avLst>
                <a:gd name="adj" fmla="val 5371"/>
              </a:avLst>
            </a:prstGeom>
            <a:solidFill>
              <a:srgbClr val="9CD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144000" rIns="251999" bIns="72000" rtlCol="0" anchor="t" anchorCtr="0"/>
            <a:lstStyle/>
            <a:p>
              <a:endParaRPr lang="en-GB" sz="145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424889" y="4043708"/>
              <a:ext cx="570296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sz="1600" dirty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rPr>
                <a:t>A integração dos serviços WASH poderia melhorar a eficácia das vacinas para doenças entéricas (por exemplo, rotavírus, cólera, tifo), reduzir a desconfiança relativa ao programa de imunização, melhorar a adesão às vacinas de rotina e reforçar os sistemas de saúde.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5" y="457202"/>
            <a:ext cx="2240700" cy="449678"/>
            <a:chOff x="-5" y="457202"/>
            <a:chExt cx="2240700" cy="449678"/>
          </a:xfrm>
        </p:grpSpPr>
        <p:sp>
          <p:nvSpPr>
            <p:cNvPr id="26" name="Round Same Side Corner Rectangle 25"/>
            <p:cNvSpPr/>
            <p:nvPr/>
          </p:nvSpPr>
          <p:spPr>
            <a:xfrm rot="5400000">
              <a:off x="895506" y="-438309"/>
              <a:ext cx="449678" cy="224070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19" t="39100" r="37720" b="53998"/>
            <a:stretch/>
          </p:blipFill>
          <p:spPr>
            <a:xfrm>
              <a:off x="568649" y="533761"/>
              <a:ext cx="1535529" cy="317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88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240695" y="1214302"/>
            <a:ext cx="2840825" cy="2047882"/>
          </a:xfrm>
          <a:prstGeom prst="roundRect">
            <a:avLst>
              <a:gd name="adj" fmla="val 5371"/>
            </a:avLst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16000" bIns="72000" rtlCol="0" anchor="t" anchorCtr="0"/>
          <a:lstStyle/>
          <a:p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As mães que acabam de ter filhos visitam uma clínica de imunização pelo menos </a:t>
            </a:r>
            <a:r>
              <a:rPr lang="pt-PT" sz="2400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cinco vezes </a:t>
            </a:r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nos primeiros nove meses de vida da criança.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74725" y="1214302"/>
            <a:ext cx="2902228" cy="2047882"/>
          </a:xfrm>
          <a:prstGeom prst="roundRect">
            <a:avLst>
              <a:gd name="adj" fmla="val 4354"/>
            </a:avLst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44000" rIns="0" bIns="72000" rtlCol="0" anchor="t" anchorCtr="0">
            <a:noAutofit/>
          </a:bodyPr>
          <a:lstStyle/>
          <a:p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 intervenção de promoção da higiene melhorou todos os comportamentos de higiene fundamentais </a:t>
            </a:r>
            <a:endParaRPr lang="pt-PT" sz="1400" dirty="0" smtClean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pt-PT" sz="2400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(</a:t>
            </a:r>
            <a:r>
              <a:rPr lang="pt-PT" sz="24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de 2% para 54%).</a:t>
            </a:r>
          </a:p>
          <a:p>
            <a:pPr>
              <a:buSzPct val="95000"/>
            </a:pPr>
            <a:endParaRPr lang="en-GB" sz="1400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40696" y="3348654"/>
            <a:ext cx="2840825" cy="1694156"/>
          </a:xfrm>
          <a:prstGeom prst="roundRect">
            <a:avLst>
              <a:gd name="adj" fmla="val 5839"/>
            </a:avLst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44000" rIns="251999" bIns="72000" rtlCol="0" anchor="t" anchorCtr="0"/>
          <a:lstStyle/>
          <a:p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As mulheres voluntárias do sistema de saúde comunitário promovem a mudança do comportamento de higiene e uma saúde melhorada.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40695" y="5130276"/>
            <a:ext cx="2840825" cy="1238474"/>
          </a:xfrm>
          <a:prstGeom prst="roundRect">
            <a:avLst>
              <a:gd name="adj" fmla="val 5839"/>
            </a:avLst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51999" bIns="72000" rtlCol="0" anchor="t" anchorCtr="0"/>
          <a:lstStyle/>
          <a:p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O projeto-piloto foi implementado em quatro distritos e está agora em transição para a fase de ampliação. 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240694" y="52553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8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Exemplo: Nepal integra higiene na implementação da vacinação contra o rotavírus</a:t>
            </a:r>
            <a:endParaRPr lang="en-GB" sz="1800" b="1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74725" y="3348654"/>
            <a:ext cx="2902228" cy="3020095"/>
          </a:xfrm>
          <a:prstGeom prst="roundRect">
            <a:avLst>
              <a:gd name="adj" fmla="val 4354"/>
            </a:avLst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44000" rIns="251999" bIns="72000" rtlCol="0" anchor="t" anchorCtr="0">
            <a:noAutofit/>
          </a:bodyPr>
          <a:lstStyle/>
          <a:p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Também </a:t>
            </a:r>
            <a:r>
              <a:rPr lang="pt-PT" sz="14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/>
            </a:r>
            <a:br>
              <a:rPr lang="pt-PT" sz="14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pt-PT" sz="2400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aumentou </a:t>
            </a:r>
            <a:r>
              <a:rPr lang="pt-PT" sz="24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 cobertura da imunização</a:t>
            </a:r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, reduzindo o abandono e a taxa de desperdício de vacinas, e ajudou a chegar à população não alcançada.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14657" y="1214302"/>
            <a:ext cx="1982482" cy="539323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5" y="457202"/>
            <a:ext cx="2240700" cy="449678"/>
            <a:chOff x="-5" y="457202"/>
            <a:chExt cx="2240700" cy="449678"/>
          </a:xfrm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895506" y="-438309"/>
              <a:ext cx="449678" cy="224070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19" t="39100" r="37720" b="53998"/>
            <a:stretch/>
          </p:blipFill>
          <p:spPr>
            <a:xfrm>
              <a:off x="568649" y="533761"/>
              <a:ext cx="1535529" cy="317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732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20" grpId="0" animBg="1"/>
          <p:bldP spid="21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20" grpId="0" animBg="1"/>
          <p:bldP spid="21" grpId="0" animBg="1"/>
          <p:bldP spid="1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932289" y="1150478"/>
            <a:ext cx="6314722" cy="1968397"/>
            <a:chOff x="2932289" y="1339948"/>
            <a:chExt cx="6314722" cy="196839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89" y="1339948"/>
              <a:ext cx="6314722" cy="190058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225800" y="1554019"/>
              <a:ext cx="57023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>
                  <a:latin typeface="Noto Sans" charset="0"/>
                  <a:ea typeface="Noto Sans" charset="0"/>
                  <a:cs typeface="Noto Sans" charset="0"/>
                </a:rPr>
                <a:t>Investir em </a:t>
              </a:r>
              <a:r>
                <a:rPr lang="pt-PT" b="1" dirty="0">
                  <a:latin typeface="Noto Sans" charset="0"/>
                  <a:ea typeface="Noto Sans" charset="0"/>
                  <a:cs typeface="Noto Sans" charset="0"/>
                </a:rPr>
                <a:t>ações integradas</a:t>
              </a:r>
              <a:r>
                <a:rPr lang="pt-PT" dirty="0">
                  <a:latin typeface="Noto Sans" charset="0"/>
                  <a:ea typeface="Noto Sans" charset="0"/>
                  <a:cs typeface="Noto Sans" charset="0"/>
                </a:rPr>
                <a:t> nos primeiros anos da vida de uma criança cria um ciclo positivo que constrói </a:t>
              </a:r>
              <a:r>
                <a:rPr lang="pt-PT" b="1" dirty="0">
                  <a:latin typeface="Noto Sans" charset="0"/>
                  <a:ea typeface="Noto Sans" charset="0"/>
                  <a:cs typeface="Noto Sans" charset="0"/>
                </a:rPr>
                <a:t>capital humano</a:t>
              </a:r>
              <a:r>
                <a:rPr lang="pt-PT" dirty="0">
                  <a:latin typeface="Noto Sans" charset="0"/>
                  <a:ea typeface="Noto Sans" charset="0"/>
                  <a:cs typeface="Noto Sans" charset="0"/>
                </a:rPr>
                <a:t>, fortalece </a:t>
              </a:r>
              <a:r>
                <a:rPr lang="pt-PT" b="1" dirty="0">
                  <a:latin typeface="Noto Sans" charset="0"/>
                  <a:ea typeface="Noto Sans" charset="0"/>
                  <a:cs typeface="Noto Sans" charset="0"/>
                </a:rPr>
                <a:t>economias</a:t>
              </a:r>
              <a:r>
                <a:rPr lang="pt-PT" dirty="0">
                  <a:latin typeface="Noto Sans" charset="0"/>
                  <a:ea typeface="Noto Sans" charset="0"/>
                  <a:cs typeface="Noto Sans" charset="0"/>
                </a:rPr>
                <a:t>, reduz futuros </a:t>
              </a:r>
              <a:r>
                <a:rPr lang="pt-PT" b="1" dirty="0">
                  <a:latin typeface="Noto Sans" charset="0"/>
                  <a:ea typeface="Noto Sans" charset="0"/>
                  <a:cs typeface="Noto Sans" charset="0"/>
                </a:rPr>
                <a:t>custos com cuidados de saúde</a:t>
              </a:r>
              <a:r>
                <a:rPr lang="pt-PT" dirty="0">
                  <a:latin typeface="Noto Sans" charset="0"/>
                  <a:ea typeface="Noto Sans" charset="0"/>
                  <a:cs typeface="Noto Sans" charset="0"/>
                </a:rPr>
                <a:t> e contribui para o </a:t>
              </a:r>
              <a:r>
                <a:rPr lang="pt-PT" b="1" dirty="0">
                  <a:latin typeface="Noto Sans" charset="0"/>
                  <a:ea typeface="Noto Sans" charset="0"/>
                  <a:cs typeface="Noto Sans" charset="0"/>
                </a:rPr>
                <a:t>desenvolvimento nacional.</a:t>
              </a:r>
            </a:p>
            <a:p>
              <a:endParaRPr lang="en-US" dirty="0">
                <a:latin typeface="Noto Sans" charset="0"/>
                <a:ea typeface="Noto Sans" charset="0"/>
                <a:cs typeface="Noto Sans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932289" y="3558497"/>
            <a:ext cx="6314722" cy="2408019"/>
            <a:chOff x="2932289" y="3747967"/>
            <a:chExt cx="6314722" cy="24080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89" y="3747967"/>
              <a:ext cx="6314722" cy="222051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225800" y="3847662"/>
              <a:ext cx="57023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>
                  <a:latin typeface="Noto Sans" charset="0"/>
                  <a:ea typeface="Noto Sans" charset="0"/>
                  <a:cs typeface="Noto Sans" charset="0"/>
                </a:rPr>
                <a:t>Uma nova análise demonstra que </a:t>
              </a:r>
              <a:r>
                <a:rPr lang="pt-PT" b="1" dirty="0">
                  <a:latin typeface="Noto Sans" charset="0"/>
                  <a:ea typeface="Noto Sans" charset="0"/>
                  <a:cs typeface="Noto Sans" charset="0"/>
                </a:rPr>
                <a:t>é possível alcançar significativos ganhos em matéria de saúde e uma melhor relação custo-eficácia</a:t>
              </a:r>
              <a:r>
                <a:rPr lang="pt-PT" dirty="0">
                  <a:latin typeface="Noto Sans" charset="0"/>
                  <a:ea typeface="Noto Sans" charset="0"/>
                  <a:cs typeface="Noto Sans" charset="0"/>
                </a:rPr>
                <a:t> se </a:t>
              </a:r>
              <a:r>
                <a:rPr lang="pt-PT" dirty="0" smtClean="0">
                  <a:latin typeface="Noto Sans" charset="0"/>
                  <a:ea typeface="Noto Sans" charset="0"/>
                  <a:cs typeface="Noto Sans" charset="0"/>
                </a:rPr>
                <a:t/>
              </a:r>
              <a:br>
                <a:rPr lang="pt-PT" dirty="0" smtClean="0">
                  <a:latin typeface="Noto Sans" charset="0"/>
                  <a:ea typeface="Noto Sans" charset="0"/>
                  <a:cs typeface="Noto Sans" charset="0"/>
                </a:rPr>
              </a:br>
              <a:r>
                <a:rPr lang="pt-PT" dirty="0" smtClean="0">
                  <a:latin typeface="Noto Sans" charset="0"/>
                  <a:ea typeface="Noto Sans" charset="0"/>
                  <a:cs typeface="Noto Sans" charset="0"/>
                </a:rPr>
                <a:t>os </a:t>
              </a:r>
              <a:r>
                <a:rPr lang="pt-PT" dirty="0">
                  <a:latin typeface="Noto Sans" charset="0"/>
                  <a:ea typeface="Noto Sans" charset="0"/>
                  <a:cs typeface="Noto Sans" charset="0"/>
                </a:rPr>
                <a:t>decisores agirem agora para</a:t>
              </a:r>
              <a:r>
                <a:rPr lang="pt-PT" b="1" dirty="0">
                  <a:latin typeface="Noto Sans" charset="0"/>
                  <a:ea typeface="Noto Sans" charset="0"/>
                  <a:cs typeface="Noto Sans" charset="0"/>
                </a:rPr>
                <a:t> coordenar</a:t>
              </a:r>
              <a:r>
                <a:rPr lang="pt-PT" dirty="0">
                  <a:latin typeface="Noto Sans" charset="0"/>
                  <a:ea typeface="Noto Sans" charset="0"/>
                  <a:cs typeface="Noto Sans" charset="0"/>
                </a:rPr>
                <a:t>,</a:t>
              </a:r>
              <a:r>
                <a:rPr lang="pt-PT" b="1" dirty="0">
                  <a:latin typeface="Noto Sans" charset="0"/>
                  <a:ea typeface="Noto Sans" charset="0"/>
                  <a:cs typeface="Noto Sans" charset="0"/>
                </a:rPr>
                <a:t> integrar </a:t>
              </a:r>
              <a:r>
                <a:rPr lang="pt-PT" dirty="0">
                  <a:latin typeface="Noto Sans" charset="0"/>
                  <a:ea typeface="Noto Sans" charset="0"/>
                  <a:cs typeface="Noto Sans" charset="0"/>
                </a:rPr>
                <a:t>e </a:t>
              </a:r>
              <a:r>
                <a:rPr lang="pt-PT" b="1" dirty="0">
                  <a:latin typeface="Noto Sans" charset="0"/>
                  <a:ea typeface="Noto Sans" charset="0"/>
                  <a:cs typeface="Noto Sans" charset="0"/>
                </a:rPr>
                <a:t>investir </a:t>
              </a:r>
              <a:r>
                <a:rPr lang="pt-PT" dirty="0">
                  <a:latin typeface="Noto Sans" charset="0"/>
                  <a:ea typeface="Noto Sans" charset="0"/>
                  <a:cs typeface="Noto Sans" charset="0"/>
                </a:rPr>
                <a:t>na saúde infantil e em intervenções WASH (sigla inglesa para água, saneamento e higiene). </a:t>
              </a:r>
            </a:p>
            <a:p>
              <a:endParaRPr lang="en-US" dirty="0">
                <a:latin typeface="Noto Sans" charset="0"/>
                <a:ea typeface="Noto Sans" charset="0"/>
                <a:cs typeface="Noto Sans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50" y="1615208"/>
            <a:ext cx="1498600" cy="1003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0" y="1615208"/>
            <a:ext cx="1498600" cy="1003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50" y="3982734"/>
            <a:ext cx="1498600" cy="10033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0" y="3982734"/>
            <a:ext cx="1498600" cy="1003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47" y="3224307"/>
            <a:ext cx="1379042" cy="30827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2104" y="1615208"/>
            <a:ext cx="1872569" cy="509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5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C879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1746423"/>
            <a:ext cx="12192000" cy="367407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C879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0843" y="3419790"/>
            <a:ext cx="78339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Agir agora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para instaurar um sistema de financiamento nacional e internacional que apoie e incentive uma abordagem integrada. Os doadores necessitam de defender e possibilitar uma rápida experimentação através de abordagens integradas inovadoras.</a:t>
            </a:r>
          </a:p>
          <a:p>
            <a:pPr algn="ctr"/>
            <a:endParaRPr lang="en-GB" sz="1700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5" t="37349" r="18684" b="53003"/>
          <a:stretch/>
        </p:blipFill>
        <p:spPr>
          <a:xfrm>
            <a:off x="4870445" y="2442412"/>
            <a:ext cx="2854764" cy="90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C879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1737432"/>
            <a:ext cx="12192006" cy="337751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" y="457202"/>
            <a:ext cx="2240700" cy="449678"/>
            <a:chOff x="-5" y="457202"/>
            <a:chExt cx="2240700" cy="449678"/>
          </a:xfrm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895506" y="-438309"/>
              <a:ext cx="449678" cy="224070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66" t="38355" r="18699" b="53777"/>
            <a:stretch/>
          </p:blipFill>
          <p:spPr>
            <a:xfrm>
              <a:off x="697835" y="506703"/>
              <a:ext cx="1443790" cy="354304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3578518" y="2105407"/>
            <a:ext cx="713396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Os planos que integram a saúde infantil e os serviços WASH devem ser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apoiados pelo financiamento necessário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. </a:t>
            </a:r>
          </a:p>
          <a:p>
            <a:r>
              <a:rPr lang="en-GB" sz="17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</a:t>
            </a:r>
            <a:endParaRPr lang="en-GB" sz="1700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95" y="2059246"/>
            <a:ext cx="1032132" cy="6910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95" y="2957170"/>
            <a:ext cx="1032132" cy="6910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95" y="4011613"/>
            <a:ext cx="1032132" cy="69100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578518" y="2733285"/>
            <a:ext cx="71339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</a:t>
            </a:r>
            <a:endParaRPr lang="en-GB" sz="1700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Os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resultados sustentáveis a longo prazo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das abordagens integradas poderiam ter um efeito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transformacional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em termos de colocar um país no caminho certo rumo à prosperidade. </a:t>
            </a:r>
          </a:p>
          <a:p>
            <a:endParaRPr lang="en-GB" sz="1700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78518" y="3914874"/>
            <a:ext cx="713396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700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  <a:p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Os doadores têm um papel fundamental a desempenhar.</a:t>
            </a:r>
            <a:endParaRPr lang="pt-PT" sz="1600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27" grpId="0"/>
          <p:bldP spid="28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369435" y="230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8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O Mecanismo de Financiamento Global – uma oportunidade de </a:t>
            </a:r>
            <a:r>
              <a:rPr lang="pt-PT" sz="1800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/>
            </a:r>
            <a:br>
              <a:rPr lang="pt-PT" sz="1800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pt-PT" sz="1800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financiar </a:t>
            </a:r>
            <a:r>
              <a:rPr lang="pt-PT" sz="18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 integração?</a:t>
            </a:r>
            <a:endParaRPr lang="en-GB" sz="1800" b="1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369435" y="1395235"/>
            <a:ext cx="7414054" cy="1161535"/>
            <a:chOff x="2117124" y="1395235"/>
            <a:chExt cx="7414054" cy="1161535"/>
          </a:xfrm>
        </p:grpSpPr>
        <p:sp>
          <p:nvSpPr>
            <p:cNvPr id="36" name="Rounded Rectangle 35"/>
            <p:cNvSpPr/>
            <p:nvPr/>
          </p:nvSpPr>
          <p:spPr>
            <a:xfrm>
              <a:off x="2117124" y="1395235"/>
              <a:ext cx="7414054" cy="1161535"/>
            </a:xfrm>
            <a:prstGeom prst="roundRect">
              <a:avLst/>
            </a:prstGeom>
            <a:solidFill>
              <a:srgbClr val="3C8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69435" y="1610032"/>
              <a:ext cx="686518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sz="1400" dirty="0">
                  <a:solidFill>
                    <a:schemeClr val="bg1"/>
                  </a:solidFill>
                  <a:latin typeface="Noto Sans" charset="0"/>
                  <a:ea typeface="Noto Sans" charset="0"/>
                  <a:cs typeface="Noto Sans" charset="0"/>
                </a:rPr>
                <a:t>O modelo do Mecanismo de Financiamento Global coloca a ênfase numa abordagem liderada pelo país com vista a melhorar a saúde e nutrição nas vertentes reprodutiva, materna, neonatal, infantil e adolescente. 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369435" y="2633234"/>
            <a:ext cx="7414054" cy="1161535"/>
            <a:chOff x="2117124" y="2633234"/>
            <a:chExt cx="7414054" cy="1161535"/>
          </a:xfrm>
        </p:grpSpPr>
        <p:sp>
          <p:nvSpPr>
            <p:cNvPr id="37" name="Rounded Rectangle 36"/>
            <p:cNvSpPr/>
            <p:nvPr/>
          </p:nvSpPr>
          <p:spPr>
            <a:xfrm>
              <a:off x="2117124" y="2633234"/>
              <a:ext cx="7414054" cy="1161535"/>
            </a:xfrm>
            <a:prstGeom prst="roundRect">
              <a:avLst/>
            </a:prstGeom>
            <a:solidFill>
              <a:srgbClr val="3C8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69435" y="2835819"/>
              <a:ext cx="686518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sz="1400" dirty="0">
                  <a:solidFill>
                    <a:schemeClr val="bg1"/>
                  </a:solidFill>
                  <a:latin typeface="Noto Sans" charset="0"/>
                  <a:ea typeface="Noto Sans" charset="0"/>
                  <a:cs typeface="Noto Sans" charset="0"/>
                </a:rPr>
                <a:t>O processo do cenário de investimento do Mecanismo de Financiamento Global “baseia-se numa perspetiva multissetorial”. Como tal, </a:t>
              </a:r>
              <a:r>
                <a:rPr lang="pt-PT" sz="1400" b="1" dirty="0">
                  <a:solidFill>
                    <a:schemeClr val="bg1"/>
                  </a:solidFill>
                  <a:latin typeface="Noto Sans" charset="0"/>
                  <a:ea typeface="Noto Sans" charset="0"/>
                  <a:cs typeface="Noto Sans" charset="0"/>
                </a:rPr>
                <a:t>poderia</a:t>
              </a:r>
              <a:r>
                <a:rPr lang="pt-PT" sz="1400" dirty="0">
                  <a:solidFill>
                    <a:schemeClr val="bg1"/>
                  </a:solidFill>
                  <a:latin typeface="Noto Sans" charset="0"/>
                  <a:ea typeface="Noto Sans" charset="0"/>
                  <a:cs typeface="Noto Sans" charset="0"/>
                </a:rPr>
                <a:t> financiar abordagens WASH-saúde mais integradas. 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369435" y="3882697"/>
            <a:ext cx="7414054" cy="1161535"/>
            <a:chOff x="2117124" y="3882697"/>
            <a:chExt cx="7414054" cy="1161535"/>
          </a:xfrm>
        </p:grpSpPr>
        <p:sp>
          <p:nvSpPr>
            <p:cNvPr id="38" name="Rounded Rectangle 37"/>
            <p:cNvSpPr/>
            <p:nvPr/>
          </p:nvSpPr>
          <p:spPr>
            <a:xfrm>
              <a:off x="2117124" y="3882697"/>
              <a:ext cx="7414054" cy="1161535"/>
            </a:xfrm>
            <a:prstGeom prst="roundRect">
              <a:avLst/>
            </a:prstGeom>
            <a:solidFill>
              <a:srgbClr val="3C8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369435" y="4098002"/>
              <a:ext cx="686518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sz="1400" dirty="0">
                  <a:solidFill>
                    <a:schemeClr val="bg1"/>
                  </a:solidFill>
                  <a:latin typeface="Noto Sans" charset="0"/>
                  <a:ea typeface="Noto Sans" charset="0"/>
                  <a:cs typeface="Noto Sans" charset="0"/>
                </a:rPr>
                <a:t>O Mecanismo de Financiamento Global destaca dois países que utilizam o financiamento para combinar serviços WASH e medidas de saúde/nutrição: a Tanzânia e a República Democrática do Congo.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69435" y="5120696"/>
            <a:ext cx="7414054" cy="1161535"/>
            <a:chOff x="2117124" y="5120696"/>
            <a:chExt cx="7414054" cy="1161535"/>
          </a:xfrm>
        </p:grpSpPr>
        <p:sp>
          <p:nvSpPr>
            <p:cNvPr id="39" name="Rounded Rectangle 38"/>
            <p:cNvSpPr/>
            <p:nvPr/>
          </p:nvSpPr>
          <p:spPr>
            <a:xfrm>
              <a:off x="2117124" y="5120696"/>
              <a:ext cx="7414054" cy="1161535"/>
            </a:xfrm>
            <a:prstGeom prst="roundRect">
              <a:avLst/>
            </a:prstGeom>
            <a:solidFill>
              <a:srgbClr val="3C87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latin typeface="Noto Sans" charset="0"/>
                <a:ea typeface="Noto Sans" charset="0"/>
                <a:cs typeface="Noto Sans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369435" y="5224333"/>
              <a:ext cx="686518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sz="1400" dirty="0">
                  <a:solidFill>
                    <a:schemeClr val="bg1"/>
                  </a:solidFill>
                  <a:latin typeface="Noto Sans" charset="0"/>
                  <a:ea typeface="Noto Sans" charset="0"/>
                  <a:cs typeface="Noto Sans" charset="0"/>
                </a:rPr>
                <a:t>Com o Mecanismo de Financiamento Global prestes a beneficiar da sua primeira grande reposição, e com planos de expansão, </a:t>
              </a:r>
              <a:r>
                <a:rPr lang="pt-PT" sz="1400" b="1" dirty="0">
                  <a:solidFill>
                    <a:schemeClr val="bg1"/>
                  </a:solidFill>
                  <a:latin typeface="Noto Sans" charset="0"/>
                  <a:ea typeface="Noto Sans" charset="0"/>
                  <a:cs typeface="Noto Sans" charset="0"/>
                </a:rPr>
                <a:t>apelamos aos governos e doadores</a:t>
              </a:r>
              <a:r>
                <a:rPr lang="pt-PT" sz="1400" dirty="0">
                  <a:solidFill>
                    <a:schemeClr val="bg1"/>
                  </a:solidFill>
                  <a:latin typeface="Noto Sans" charset="0"/>
                  <a:ea typeface="Noto Sans" charset="0"/>
                  <a:cs typeface="Noto Sans" charset="0"/>
                </a:rPr>
                <a:t> para que tirem proveito desta oportunidade de financiar uma integração eficaz dos serviços WASH e de saúde infantil.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5" y="457202"/>
            <a:ext cx="2240700" cy="449678"/>
            <a:chOff x="-5" y="457202"/>
            <a:chExt cx="2240700" cy="449678"/>
          </a:xfrm>
        </p:grpSpPr>
        <p:sp>
          <p:nvSpPr>
            <p:cNvPr id="20" name="Round Same Side Corner Rectangle 19"/>
            <p:cNvSpPr/>
            <p:nvPr/>
          </p:nvSpPr>
          <p:spPr>
            <a:xfrm rot="5400000">
              <a:off x="895506" y="-438309"/>
              <a:ext cx="449678" cy="224070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66" t="38355" r="18699" b="53777"/>
            <a:stretch/>
          </p:blipFill>
          <p:spPr>
            <a:xfrm>
              <a:off x="709866" y="506703"/>
              <a:ext cx="1443790" cy="3543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589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7" t="37305" r="17755" b="52669"/>
          <a:stretch/>
        </p:blipFill>
        <p:spPr>
          <a:xfrm>
            <a:off x="1756611" y="1576137"/>
            <a:ext cx="8638375" cy="7579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61018" y="2880602"/>
            <a:ext cx="713396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Para que os ODS se tornem realidade, são necessárias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medidas arrojadas e novas linhas de reflexão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, que ultrapassem os silos tradicionais. </a:t>
            </a:r>
          </a:p>
          <a:p>
            <a:r>
              <a:rPr lang="en-GB" sz="17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</a:t>
            </a:r>
            <a:endParaRPr lang="en-GB" sz="1700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195" y="2918665"/>
            <a:ext cx="1032132" cy="6910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195" y="3912845"/>
            <a:ext cx="1032132" cy="6910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195" y="4964798"/>
            <a:ext cx="1032132" cy="691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61018" y="3863641"/>
            <a:ext cx="713396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As crianças de hoje, e as economias de amanhã, dependem de governos e doadores que atuem urgentemente para reforçar a coordenação, a integração e o investimento em saúde infantil e serviços WASH. </a:t>
            </a:r>
          </a:p>
          <a:p>
            <a:endParaRPr lang="en-GB" sz="1700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61018" y="4868059"/>
            <a:ext cx="7133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Apelamos aos decisores para que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ajam agora com a ambição e a inovação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necessárias para forjar um caminho com vista a alcançar a saúde e prosperidade para todos, sem deixar ninguém para trás.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5" y="457203"/>
            <a:ext cx="2158320" cy="449678"/>
            <a:chOff x="-6" y="457203"/>
            <a:chExt cx="2838621" cy="449678"/>
          </a:xfrm>
        </p:grpSpPr>
        <p:sp>
          <p:nvSpPr>
            <p:cNvPr id="19" name="Round Same Side Corner Rectangle 18"/>
            <p:cNvSpPr/>
            <p:nvPr/>
          </p:nvSpPr>
          <p:spPr>
            <a:xfrm rot="5400000">
              <a:off x="1194466" y="-737269"/>
              <a:ext cx="449678" cy="2838621"/>
            </a:xfrm>
            <a:prstGeom prst="round2SameRect">
              <a:avLst/>
            </a:prstGeom>
            <a:solidFill>
              <a:srgbClr val="F9A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125" y="486892"/>
              <a:ext cx="26636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PT" sz="2000" b="1" dirty="0" smtClean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rPr>
                <a:t>AGIR AGORA</a:t>
              </a:r>
              <a:endParaRPr lang="en-US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684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20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6" grpId="0"/>
          <p:bldP spid="17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8" t="38220" r="35521" b="41966"/>
          <a:stretch/>
        </p:blipFill>
        <p:spPr>
          <a:xfrm>
            <a:off x="3979816" y="4845825"/>
            <a:ext cx="4178300" cy="13589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485478"/>
            <a:ext cx="4107770" cy="461665"/>
            <a:chOff x="3613830" y="4292600"/>
            <a:chExt cx="4107770" cy="461665"/>
          </a:xfrm>
        </p:grpSpPr>
        <p:sp>
          <p:nvSpPr>
            <p:cNvPr id="5" name="Round Same Side Corner Rectangle 4"/>
            <p:cNvSpPr/>
            <p:nvPr/>
          </p:nvSpPr>
          <p:spPr>
            <a:xfrm rot="5400000">
              <a:off x="4468151" y="3450266"/>
              <a:ext cx="449678" cy="2158320"/>
            </a:xfrm>
            <a:prstGeom prst="round2SameRect">
              <a:avLst/>
            </a:prstGeom>
            <a:solidFill>
              <a:srgbClr val="F9A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48100" y="4292600"/>
              <a:ext cx="3873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rPr>
                <a:t>#</a:t>
              </a:r>
              <a:r>
                <a:rPr lang="en-US" sz="2400" b="1" dirty="0" err="1" smtClean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rPr>
                <a:t>DefeatDD</a:t>
              </a:r>
              <a:endParaRPr lang="en-US" sz="24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1054100"/>
            <a:ext cx="4107770" cy="461665"/>
            <a:chOff x="3613830" y="5016500"/>
            <a:chExt cx="4107770" cy="461665"/>
          </a:xfrm>
        </p:grpSpPr>
        <p:sp>
          <p:nvSpPr>
            <p:cNvPr id="6" name="Round Same Side Corner Rectangle 5"/>
            <p:cNvSpPr/>
            <p:nvPr/>
          </p:nvSpPr>
          <p:spPr>
            <a:xfrm rot="5400000">
              <a:off x="4763426" y="3878891"/>
              <a:ext cx="449678" cy="2748870"/>
            </a:xfrm>
            <a:prstGeom prst="round2SameRect">
              <a:avLst/>
            </a:prstGeom>
            <a:solidFill>
              <a:srgbClr val="F9A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48100" y="5016500"/>
              <a:ext cx="3873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rPr>
                <a:t>#</a:t>
              </a:r>
              <a:r>
                <a:rPr lang="en-US" sz="2400" b="1" dirty="0" err="1" smtClean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rPr>
                <a:t>HealthyStart</a:t>
              </a:r>
              <a:endParaRPr lang="en-US" sz="24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501982" y="2490836"/>
            <a:ext cx="71339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400" b="1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  <a:p>
            <a:pPr algn="ctr"/>
            <a:r>
              <a:rPr lang="en-GB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www.washmatters.wateraid.org/integrate-for-health</a:t>
            </a:r>
          </a:p>
          <a:p>
            <a:pPr algn="ctr"/>
            <a:endParaRPr lang="en-GB" b="1" dirty="0" smtClean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  <a:p>
            <a:pPr algn="ctr"/>
            <a:r>
              <a:rPr lang="en-GB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www.DefeatDD.org </a:t>
            </a:r>
            <a:endParaRPr lang="en-GB" b="1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10" name="Rectangle 9">
            <a:hlinkClick r:id="rId3"/>
          </p:cNvPr>
          <p:cNvSpPr/>
          <p:nvPr/>
        </p:nvSpPr>
        <p:spPr>
          <a:xfrm>
            <a:off x="2899611" y="2839453"/>
            <a:ext cx="6352673" cy="372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4"/>
          </p:cNvPr>
          <p:cNvSpPr/>
          <p:nvPr/>
        </p:nvSpPr>
        <p:spPr>
          <a:xfrm>
            <a:off x="4824663" y="3441032"/>
            <a:ext cx="2478505" cy="342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11841" y="2145640"/>
            <a:ext cx="3104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Leia o </a:t>
            </a:r>
            <a:r>
              <a:rPr lang="en-US" sz="2400" b="1" dirty="0" err="1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relatório</a:t>
            </a:r>
            <a:endParaRPr lang="en-US" sz="2400" b="1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4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44" y="4348100"/>
            <a:ext cx="3773919" cy="959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44" y="1700075"/>
            <a:ext cx="3773920" cy="959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44" y="3032325"/>
            <a:ext cx="3773919" cy="959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036" y="1830500"/>
            <a:ext cx="1068811" cy="7155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036" y="3155027"/>
            <a:ext cx="1068811" cy="7155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036" y="4487278"/>
            <a:ext cx="1068811" cy="7155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2" b="80584"/>
          <a:stretch/>
        </p:blipFill>
        <p:spPr>
          <a:xfrm>
            <a:off x="2752344" y="-4894"/>
            <a:ext cx="8816646" cy="13324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3" t="84797" r="11558"/>
          <a:stretch/>
        </p:blipFill>
        <p:spPr>
          <a:xfrm>
            <a:off x="2514601" y="5819529"/>
            <a:ext cx="7644384" cy="104336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5" y="457203"/>
            <a:ext cx="2158320" cy="449678"/>
            <a:chOff x="-6" y="457203"/>
            <a:chExt cx="2838621" cy="449678"/>
          </a:xfrm>
        </p:grpSpPr>
        <p:sp>
          <p:nvSpPr>
            <p:cNvPr id="18" name="Round Same Side Corner Rectangle 17"/>
            <p:cNvSpPr/>
            <p:nvPr/>
          </p:nvSpPr>
          <p:spPr>
            <a:xfrm rot="5400000">
              <a:off x="1194466" y="-737269"/>
              <a:ext cx="449678" cy="2838621"/>
            </a:xfrm>
            <a:prstGeom prst="round2SameRect">
              <a:avLst/>
            </a:prstGeom>
            <a:solidFill>
              <a:srgbClr val="F9A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125" y="486892"/>
              <a:ext cx="26636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PT" sz="2000" b="1" dirty="0" smtClean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rPr>
                <a:t>AGIR AGORA</a:t>
              </a:r>
              <a:endParaRPr lang="en-US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65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3279" y="1771857"/>
            <a:ext cx="4014580" cy="2072684"/>
          </a:xfrm>
          <a:prstGeom prst="roundRect">
            <a:avLst/>
          </a:prstGeom>
          <a:solidFill>
            <a:srgbClr val="F9A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51999" bIns="72000" rtlCol="0" anchor="ctr" anchorCtr="0"/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 ampliação de um pacote integrado de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WASH, vacinação contra o rotavírus e intervenções nutricionais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para 100% de cobertura.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39259" y="1771857"/>
            <a:ext cx="4212614" cy="2072684"/>
          </a:xfrm>
          <a:prstGeom prst="round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180000" bIns="72000" rtlCol="0" anchor="ctr" anchorCtr="0"/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Poderia potencialmente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reduzir a morbilidade em quase dois terços (63%)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e a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mortalidade causada </a:t>
            </a:r>
            <a:r>
              <a:rPr lang="pt-PT" sz="1600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/>
            </a:r>
            <a:br>
              <a:rPr lang="pt-PT" sz="1600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pt-PT" sz="1600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pela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diarreia e pneumonia para quase metade (49%)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, o equivalente </a:t>
            </a:r>
            <a:r>
              <a:rPr lang="pt-PT" sz="16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/>
            </a:r>
            <a:br>
              <a:rPr lang="pt-PT" sz="16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pt-PT" sz="16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 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evitar mais de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697.000 mortes de crianças por ano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3278" y="4304321"/>
            <a:ext cx="4014581" cy="1932833"/>
          </a:xfrm>
          <a:prstGeom prst="roundRect">
            <a:avLst/>
          </a:prstGeom>
          <a:solidFill>
            <a:srgbClr val="F9A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51999" bIns="72000" rtlCol="0" anchor="ctr" anchorCtr="0"/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Por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cada dólar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investido na água </a:t>
            </a:r>
            <a:r>
              <a:rPr lang="pt-PT" sz="16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/>
            </a:r>
            <a:br>
              <a:rPr lang="pt-PT" sz="16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pt-PT" sz="16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e 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saneamento a nível global.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39259" y="4305401"/>
            <a:ext cx="4212615" cy="1930299"/>
          </a:xfrm>
          <a:prstGeom prst="round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51999" bIns="72000" rtlCol="0" anchor="ctr" anchorCtr="0"/>
          <a:lstStyle/>
          <a:p>
            <a:r>
              <a:rPr lang="pt-PT" sz="1600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São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conseguidos 4,3 dólares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sob a forma de custos com cuidados de saúde reduzidos.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-6" y="457203"/>
            <a:ext cx="2823035" cy="449678"/>
            <a:chOff x="-6" y="457203"/>
            <a:chExt cx="2838621" cy="449678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1194466" y="-737269"/>
              <a:ext cx="449678" cy="2838621"/>
            </a:xfrm>
            <a:prstGeom prst="round2SameRect">
              <a:avLst/>
            </a:prstGeom>
            <a:solidFill>
              <a:srgbClr val="F9A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6" y="486892"/>
              <a:ext cx="26636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PT" sz="2000" b="1" dirty="0" smtClean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rPr>
                <a:t>OPORTUNIDADES</a:t>
              </a:r>
              <a:endParaRPr lang="en-US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03" y="2510414"/>
            <a:ext cx="1046898" cy="7008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03" y="4894669"/>
            <a:ext cx="1046898" cy="7008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442" y="2082927"/>
            <a:ext cx="2275577" cy="14892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233" y="4427057"/>
            <a:ext cx="1681994" cy="1686985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961530" y="24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8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Oportunidades de obter ganhos</a:t>
            </a:r>
            <a:endParaRPr lang="en-GB" sz="1800" b="1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71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82 0.00116 L 0.05964 0.0011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8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82 0.00116 L 0.05964 0.00116 " pathEditMode="relative" rAng="0" ptsTypes="AA">
                                          <p:cBhvr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8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7" grpId="0" animBg="1"/>
          <p:bldP spid="8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82 0.00116 L 0.05964 0.0011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8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82 0.00116 L 0.05964 0.00116 " pathEditMode="relative" rAng="0" ptsTypes="AA">
                                          <p:cBhvr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8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7" grpId="0" animBg="1"/>
          <p:bldP spid="8" grpId="0" animBg="1"/>
          <p:bldP spid="1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3279" y="1771857"/>
            <a:ext cx="4014580" cy="2072684"/>
          </a:xfrm>
          <a:prstGeom prst="roundRect">
            <a:avLst/>
          </a:prstGeom>
          <a:solidFill>
            <a:srgbClr val="F9A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51999" bIns="72000" rtlCol="0" anchor="ctr" anchorCtr="0"/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As intervenções integradas de serviços de saúde e WASH podem oferecer benefícios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muito mais vastos do que a soma das suas partes.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4" b="89862" l="9920" r="93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255" y="1771857"/>
            <a:ext cx="3036970" cy="210887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739259" y="1771857"/>
            <a:ext cx="4212614" cy="2072684"/>
          </a:xfrm>
          <a:prstGeom prst="round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324000" rIns="180000" bIns="72000" rtlCol="0" anchor="ctr" anchorCtr="0"/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Por exemplo, melhorias simultâneas no acesso a serviços WASH e de cuidados de saúde em conjunto parecem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reduzir para metade a probabilidade de uma criança sofrer de atraso no crescimento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em comparação com o acesso a serviços WASH em isolado.</a:t>
            </a:r>
          </a:p>
          <a:p>
            <a:endParaRPr lang="en-GB" sz="1600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3278" y="4278921"/>
            <a:ext cx="4014581" cy="1932833"/>
          </a:xfrm>
          <a:prstGeom prst="roundRect">
            <a:avLst/>
          </a:prstGeom>
          <a:solidFill>
            <a:srgbClr val="F9A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251999" bIns="72000" rtlCol="0" anchor="ctr" anchorCtr="0"/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Os países da África Subsariana e do Sul da Ásia que não deram resposta ao atraso no crescimento infantil enfrentam perdas económicas punitivas que chegam aos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9%-10% do PIB per capita.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39259" y="4280001"/>
            <a:ext cx="4212615" cy="1930299"/>
          </a:xfrm>
          <a:prstGeom prst="round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88000" rIns="251999" bIns="72000" rtlCol="0" anchor="ctr" anchorCtr="0"/>
          <a:lstStyle/>
          <a:p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 implementação de ações integradas a nível de nutrição e WASH poderia contribuir para criar uma </a:t>
            </a:r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força de trabalho mais produtiva e crescimento económico.</a:t>
            </a:r>
            <a:endParaRPr lang="pt-PT" sz="1600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  <a:p>
            <a:endParaRPr lang="en-GB" sz="1600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03" y="2510414"/>
            <a:ext cx="1046898" cy="7008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03" y="4894669"/>
            <a:ext cx="1046898" cy="7008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566" y="4309105"/>
            <a:ext cx="1783734" cy="177083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6" y="457203"/>
            <a:ext cx="2823035" cy="449678"/>
            <a:chOff x="-6" y="457203"/>
            <a:chExt cx="2838621" cy="449678"/>
          </a:xfrm>
        </p:grpSpPr>
        <p:sp>
          <p:nvSpPr>
            <p:cNvPr id="16" name="Round Same Side Corner Rectangle 15"/>
            <p:cNvSpPr/>
            <p:nvPr/>
          </p:nvSpPr>
          <p:spPr>
            <a:xfrm rot="5400000">
              <a:off x="1194466" y="-737269"/>
              <a:ext cx="449678" cy="2838621"/>
            </a:xfrm>
            <a:prstGeom prst="round2SameRect">
              <a:avLst/>
            </a:prstGeom>
            <a:solidFill>
              <a:srgbClr val="F9A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6" y="486892"/>
              <a:ext cx="26636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PT" sz="2000" b="1" dirty="0" smtClean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rPr>
                <a:t>OPORTUNIDADES</a:t>
              </a:r>
              <a:endParaRPr lang="en-US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2961530" y="24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8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Oportunidades de obter ganhos</a:t>
            </a:r>
            <a:endParaRPr lang="en-GB" sz="1800" b="1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5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82 0.00116 L 0.05964 0.0011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8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82 0.00116 L 0.05964 0.00116 " pathEditMode="relative" rAng="0" ptsTypes="AA">
                                          <p:cBhvr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8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7" grpId="0" animBg="1"/>
          <p:bldP spid="8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82 0.00116 L 0.05964 0.0011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8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82 0.00116 L 0.05964 0.00116 " pathEditMode="relative" rAng="0" ptsTypes="AA">
                                          <p:cBhvr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8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7" grpId="0" animBg="1"/>
          <p:bldP spid="8" grpId="0" animBg="1"/>
          <p:bldP spid="10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" y="457203"/>
            <a:ext cx="3593601" cy="449678"/>
            <a:chOff x="-7" y="457203"/>
            <a:chExt cx="2838622" cy="449678"/>
          </a:xfrm>
        </p:grpSpPr>
        <p:sp>
          <p:nvSpPr>
            <p:cNvPr id="8" name="Round Same Side Corner Rectangle 7"/>
            <p:cNvSpPr/>
            <p:nvPr/>
          </p:nvSpPr>
          <p:spPr>
            <a:xfrm rot="5400000">
              <a:off x="1194466" y="-737269"/>
              <a:ext cx="449678" cy="2838621"/>
            </a:xfrm>
            <a:prstGeom prst="round2SameRect">
              <a:avLst/>
            </a:prstGeom>
            <a:solidFill>
              <a:srgbClr val="F9A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7" y="486892"/>
              <a:ext cx="27684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PT" sz="2000" b="1" dirty="0" smtClean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rPr>
                <a:t>PORQUÊ INTEGRAR?</a:t>
              </a:r>
              <a:endParaRPr lang="en-US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838201" y="1340229"/>
            <a:ext cx="2846568" cy="1721023"/>
          </a:xfrm>
          <a:prstGeom prst="roundRect">
            <a:avLst>
              <a:gd name="adj" fmla="val 5371"/>
            </a:avLst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t" anchorCtr="0"/>
          <a:lstStyle/>
          <a:p>
            <a:r>
              <a:rPr lang="pt-PT" sz="14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Um total de </a:t>
            </a:r>
            <a:r>
              <a:rPr lang="pt-PT" sz="24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289.000</a:t>
            </a:r>
            <a:r>
              <a:rPr lang="pt-PT" sz="14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crianças morre todos os anos </a:t>
            </a:r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de doenças diarreicas causadas por maus serviços de WASH -</a:t>
            </a:r>
            <a:r>
              <a:rPr lang="pt-PT" sz="14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uma criança a cada dois minutos</a:t>
            </a:r>
            <a:r>
              <a:rPr lang="pt-PT" sz="1600" dirty="0">
                <a:solidFill>
                  <a:srgbClr val="293B45"/>
                </a:solidFill>
              </a:rPr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772230" y="1355743"/>
            <a:ext cx="2902228" cy="3274217"/>
          </a:xfrm>
          <a:prstGeom prst="roundRect">
            <a:avLst>
              <a:gd name="adj" fmla="val 4354"/>
            </a:avLst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t" anchorCtr="0"/>
          <a:lstStyle/>
          <a:p>
            <a:pPr lvl="0"/>
            <a:r>
              <a:rPr lang="pt-PT" sz="14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Um total de </a:t>
            </a:r>
            <a:r>
              <a:rPr lang="pt-PT" sz="1400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/>
            </a:r>
            <a:br>
              <a:rPr lang="pt-PT" sz="1400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pt-PT" sz="2400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155 </a:t>
            </a:r>
            <a:r>
              <a:rPr lang="pt-PT" sz="24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milhões </a:t>
            </a:r>
            <a:r>
              <a:rPr lang="pt-PT" sz="14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de crianças com menos de cinco anos sofre de atraso no crescimento</a:t>
            </a:r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, com danos irreversíveis para o seu desenvolvimento cognitivo e físico devido à desnutrição crónica. O atraso no crescimento está frequentemente relacionado com infeções causadas por maus serviços WASH.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772230" y="4725747"/>
            <a:ext cx="2902228" cy="1784444"/>
          </a:xfrm>
          <a:prstGeom prst="roundRect">
            <a:avLst>
              <a:gd name="adj" fmla="val 4292"/>
            </a:avLst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t" anchorCtr="0"/>
          <a:lstStyle/>
          <a:p>
            <a:pPr lvl="0"/>
            <a:r>
              <a:rPr lang="pt-PT" sz="20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Uma cada três unidades de saúde</a:t>
            </a:r>
            <a:r>
              <a:rPr lang="pt-PT" sz="20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</a:t>
            </a:r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nos países de baixos e médios rendimentos não dispõem de uma fonte de água melhorada.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38201" y="3148717"/>
            <a:ext cx="2840825" cy="1687978"/>
          </a:xfrm>
          <a:prstGeom prst="roundRect">
            <a:avLst>
              <a:gd name="adj" fmla="val 5839"/>
            </a:avLst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t" anchorCtr="0"/>
          <a:lstStyle/>
          <a:p>
            <a:pPr lvl="0"/>
            <a:r>
              <a:rPr lang="pt-PT" sz="14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Uma em cada três pessoas </a:t>
            </a:r>
            <a:r>
              <a:rPr lang="pt-PT" sz="24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(2,3 </a:t>
            </a:r>
            <a:r>
              <a:rPr lang="pt-PT" sz="2400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mil milhões)</a:t>
            </a:r>
            <a:r>
              <a:rPr lang="pt-PT" sz="24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/>
            </a:r>
            <a:br>
              <a:rPr lang="pt-PT" sz="24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</a:br>
            <a:r>
              <a:rPr lang="pt-PT" sz="14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não </a:t>
            </a:r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dispõe de uma casa de banho </a:t>
            </a:r>
            <a:r>
              <a:rPr lang="pt-PT" sz="14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decente.</a:t>
            </a:r>
            <a:endParaRPr lang="pt-PT" sz="1400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38200" y="4924160"/>
            <a:ext cx="2840825" cy="1586031"/>
          </a:xfrm>
          <a:prstGeom prst="roundRect">
            <a:avLst>
              <a:gd name="adj" fmla="val 5839"/>
            </a:avLst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t" anchorCtr="0"/>
          <a:lstStyle/>
          <a:p>
            <a:pPr lvl="0"/>
            <a:r>
              <a:rPr lang="pt-PT" sz="24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1 em cada 9 </a:t>
            </a:r>
            <a:r>
              <a:rPr lang="pt-PT" sz="2400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pessoas</a:t>
            </a:r>
            <a:r>
              <a:rPr lang="pt-PT" sz="1400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</a:t>
            </a:r>
            <a:r>
              <a:rPr lang="pt-PT" sz="2400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(</a:t>
            </a:r>
            <a:r>
              <a:rPr lang="pt-PT" sz="24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844 milhões) </a:t>
            </a:r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não tem água </a:t>
            </a:r>
            <a:r>
              <a:rPr lang="pt-PT" sz="1400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limpa perto </a:t>
            </a:r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d casa.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0856" y="1355743"/>
            <a:ext cx="43280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Água contaminada, saneamento inadequado e má higiene são fatores estreitamente relacionados com as principais causas de morte (mortalidade) e de doença (morbilidade) de crianças com menos de cinco anos, incluindo doenças diarreicas, pneumonia e desnutrição. </a:t>
            </a:r>
          </a:p>
          <a:p>
            <a:endParaRPr lang="en-US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086118" y="2992851"/>
            <a:ext cx="5105883" cy="3517342"/>
            <a:chOff x="7086118" y="2802292"/>
            <a:chExt cx="5105883" cy="3517342"/>
          </a:xfrm>
        </p:grpSpPr>
        <p:sp>
          <p:nvSpPr>
            <p:cNvPr id="29" name="Round Same Side Corner Rectangle 28"/>
            <p:cNvSpPr/>
            <p:nvPr/>
          </p:nvSpPr>
          <p:spPr>
            <a:xfrm rot="16200000">
              <a:off x="7947759" y="2075391"/>
              <a:ext cx="3517342" cy="4971143"/>
            </a:xfrm>
            <a:prstGeom prst="round2SameRect">
              <a:avLst>
                <a:gd name="adj1" fmla="val 5846"/>
                <a:gd name="adj2" fmla="val 0"/>
              </a:avLst>
            </a:prstGeom>
            <a:solidFill>
              <a:srgbClr val="F9A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795407" y="2973959"/>
              <a:ext cx="355839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sz="1600" b="1" dirty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rPr>
                <a:t>58% das mortes de crianças </a:t>
              </a:r>
              <a:r>
                <a:rPr lang="pt-PT" sz="1600" dirty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rPr>
                <a:t>decorrentes de doenças diarreicas são causadas por maus serviços WASH.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795407" y="4123588"/>
              <a:ext cx="355839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sz="1600" dirty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rPr>
                <a:t>Estima-se que </a:t>
              </a:r>
              <a:r>
                <a:rPr lang="pt-PT" sz="1600" b="1" dirty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rPr>
                <a:t>metade de todos os casos de subnutrição </a:t>
              </a:r>
              <a:r>
                <a:rPr lang="pt-PT" sz="1600" dirty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rPr>
                <a:t>esteja associada a infeções causadas por maus serviços WASH.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795407" y="5393308"/>
              <a:ext cx="35583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PT" sz="1600" dirty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rPr>
                <a:t>As más condições de saneamento constituem a </a:t>
              </a:r>
              <a:r>
                <a:rPr lang="pt-PT" sz="1600" b="1" dirty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rPr>
                <a:t>segunda maior causa </a:t>
              </a:r>
              <a:r>
                <a:rPr lang="pt-PT" sz="1600" dirty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rPr>
                <a:t>de atraso no crescimento. 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118" y="2995730"/>
              <a:ext cx="574549" cy="38465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119" y="4148312"/>
              <a:ext cx="574549" cy="38465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118" y="5402755"/>
              <a:ext cx="574549" cy="384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82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20" grpId="0" animBg="1"/>
          <p:bldP spid="21" grpId="0" animBg="1"/>
          <p:bldP spid="22" grpId="0" animBg="1"/>
          <p:bldP spid="23" grpId="0" animBg="1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20" grpId="0" animBg="1"/>
          <p:bldP spid="21" grpId="0" animBg="1"/>
          <p:bldP spid="22" grpId="0" animBg="1"/>
          <p:bldP spid="23" grpId="0" animBg="1"/>
          <p:bldP spid="2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7" y="457202"/>
            <a:ext cx="8174741" cy="449678"/>
            <a:chOff x="-6" y="457202"/>
            <a:chExt cx="2693977" cy="449678"/>
          </a:xfrm>
        </p:grpSpPr>
        <p:sp>
          <p:nvSpPr>
            <p:cNvPr id="3" name="Round Same Side Corner Rectangle 2"/>
            <p:cNvSpPr/>
            <p:nvPr/>
          </p:nvSpPr>
          <p:spPr>
            <a:xfrm rot="5400000">
              <a:off x="1122144" y="-664948"/>
              <a:ext cx="449678" cy="2693977"/>
            </a:xfrm>
            <a:prstGeom prst="round2SameRect">
              <a:avLst/>
            </a:prstGeom>
            <a:solidFill>
              <a:srgbClr val="F9A3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-6" y="486892"/>
              <a:ext cx="26636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PT" sz="2000" b="1" dirty="0" smtClean="0">
                  <a:solidFill>
                    <a:srgbClr val="293B45"/>
                  </a:solidFill>
                  <a:latin typeface="Noto Sans" charset="0"/>
                  <a:ea typeface="Noto Sans" charset="0"/>
                  <a:cs typeface="Noto Sans" charset="0"/>
                </a:rPr>
                <a:t>CAMINHOS DOS SERVIÇOS WASH E DE SAÚDE INFANTIL</a:t>
              </a:r>
              <a:endParaRPr lang="en-GB" sz="20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t="17765" r="7281" b="9307"/>
          <a:stretch/>
        </p:blipFill>
        <p:spPr>
          <a:xfrm>
            <a:off x="820073" y="1197865"/>
            <a:ext cx="10506456" cy="4992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51" y="2073587"/>
            <a:ext cx="296482" cy="368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34507" y="2441797"/>
            <a:ext cx="253444" cy="387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64887" y="3499053"/>
            <a:ext cx="253444" cy="387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51243" y="4497859"/>
            <a:ext cx="253444" cy="387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8" y="2441797"/>
            <a:ext cx="253444" cy="387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313" y="2441797"/>
            <a:ext cx="253444" cy="387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70186" y="3305383"/>
            <a:ext cx="253444" cy="3873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0157526" y="3640836"/>
            <a:ext cx="253444" cy="38734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7389340" y="4959178"/>
            <a:ext cx="0" cy="395416"/>
          </a:xfrm>
          <a:prstGeom prst="line">
            <a:avLst/>
          </a:prstGeom>
          <a:ln w="79375">
            <a:solidFill>
              <a:srgbClr val="8B8C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7262618" y="4892230"/>
            <a:ext cx="253444" cy="38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5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57 7.40741E-7 L 0.02787 7.40741E-7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1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56 4.07407E-6 L 0.02786 4.07407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1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817 2.22222E-6 L 0.07448 2.22222E-6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1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7.40741E-7 L -0.03789 7.40741E-7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7.40741E-7 L -0.03398 0.00116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06" y="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9 4.81481E-6 L 0.00039 -0.07663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8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26 0.00764 L -0.00026 0.0967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4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33333E-6 L 0.03854 -0.0301 " pathEditMode="relative" rAng="0" ptsTypes="AA">
                                          <p:cBhvr>
                                            <p:cTn id="24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27" y="-150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3.33333E-6 L 2.08333E-7 0.0199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9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57 7.40741E-7 L 0.02787 7.40741E-7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1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56 4.07407E-6 L 0.02786 4.07407E-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1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817 2.22222E-6 L 0.07448 2.22222E-6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1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7.40741E-7 L -0.03789 7.40741E-7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7.40741E-7 L -0.03398 0.00116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06" y="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39 4.81481E-6 L 0.00039 -0.07663 " pathEditMode="relative" rAng="0" ptsTypes="AA">
                                          <p:cBhvr>
                                            <p:cTn id="2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8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26 0.00764 L -0.00026 0.09676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4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33333E-6 L 0.03854 -0.0301 " pathEditMode="relative" rAng="0" ptsTypes="AA">
                                          <p:cBhvr>
                                            <p:cTn id="24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27" y="-150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3.33333E-6 L 2.08333E-7 0.0199 " pathEditMode="relative" rAng="0" ptsTypes="AA">
                                          <p:cBhvr>
                                            <p:cTn id="2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9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163330" y="2932670"/>
            <a:ext cx="5824151" cy="601362"/>
          </a:xfrm>
          <a:prstGeom prst="roundRect">
            <a:avLst/>
          </a:prstGeom>
          <a:solidFill>
            <a:srgbClr val="F9A3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63330" y="3023285"/>
            <a:ext cx="5824151" cy="5107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b="1" dirty="0" smtClean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AGORA É TEMPO DE AGIR</a:t>
            </a:r>
            <a:endParaRPr lang="pt-PT" b="1" dirty="0">
              <a:solidFill>
                <a:srgbClr val="293B45"/>
              </a:solidFill>
              <a:latin typeface="Noto Sans" charset="0"/>
              <a:ea typeface="Noto Sans" charset="0"/>
              <a:cs typeface="Noto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13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1887495"/>
            <a:ext cx="12192000" cy="328140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71928" y="3451134"/>
            <a:ext cx="7248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b="1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Agir agora</a:t>
            </a:r>
            <a:r>
              <a:rPr lang="pt-PT" sz="1600" dirty="0">
                <a:solidFill>
                  <a:srgbClr val="293B45"/>
                </a:solidFill>
                <a:latin typeface="Noto Sans" charset="0"/>
                <a:ea typeface="Noto Sans" charset="0"/>
                <a:cs typeface="Noto Sans" charset="0"/>
              </a:rPr>
              <a:t> para melhorar a coordenação entre os ministérios da saúde e os ministérios responsáveis pelos serviços WASH e entre equipas alojadas nas agências doadoras. Criar uma propriedade partilhada pelos resultados partilhados.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3" t="37869" r="57716" b="54001"/>
          <a:stretch/>
        </p:blipFill>
        <p:spPr>
          <a:xfrm>
            <a:off x="4260454" y="2368296"/>
            <a:ext cx="3671092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293B45"/>
      </a:hlink>
      <a:folHlink>
        <a:srgbClr val="293B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3900</Words>
  <Application>Microsoft Macintosh PowerPoint</Application>
  <PresentationFormat>Widescreen</PresentationFormat>
  <Paragraphs>197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Noto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Combater a subnutrição através da integração</vt:lpstr>
      <vt:lpstr>Integrar a promoção da higiene e programas de vacinação de rotina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WaterAid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Coordinate, integrate, invest</dc:title>
  <dc:creator>Dan Jones</dc:creator>
  <cp:lastModifiedBy>Francesca Roy</cp:lastModifiedBy>
  <cp:revision>135</cp:revision>
  <dcterms:created xsi:type="dcterms:W3CDTF">2017-12-15T15:48:15Z</dcterms:created>
  <dcterms:modified xsi:type="dcterms:W3CDTF">2018-02-02T11:07:53Z</dcterms:modified>
</cp:coreProperties>
</file>