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0" r:id="rId2"/>
    <p:sldId id="285" r:id="rId3"/>
    <p:sldId id="286" r:id="rId4"/>
    <p:sldId id="281" r:id="rId5"/>
    <p:sldId id="304" r:id="rId6"/>
    <p:sldId id="261" r:id="rId7"/>
    <p:sldId id="287" r:id="rId8"/>
    <p:sldId id="265" r:id="rId9"/>
    <p:sldId id="289" r:id="rId10"/>
    <p:sldId id="291" r:id="rId11"/>
    <p:sldId id="288" r:id="rId12"/>
    <p:sldId id="292" r:id="rId13"/>
    <p:sldId id="293" r:id="rId14"/>
    <p:sldId id="305" r:id="rId15"/>
    <p:sldId id="295" r:id="rId16"/>
    <p:sldId id="296" r:id="rId17"/>
    <p:sldId id="297" r:id="rId18"/>
    <p:sldId id="299" r:id="rId19"/>
    <p:sldId id="298" r:id="rId20"/>
    <p:sldId id="300" r:id="rId21"/>
    <p:sldId id="301" r:id="rId22"/>
    <p:sldId id="279" r:id="rId23"/>
    <p:sldId id="280"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Heald" initials="RH"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3B45"/>
    <a:srgbClr val="3C879A"/>
    <a:srgbClr val="F9A318"/>
    <a:srgbClr val="DE9465"/>
    <a:srgbClr val="80AF9E"/>
    <a:srgbClr val="A9D8C9"/>
    <a:srgbClr val="9CDCF9"/>
    <a:srgbClr val="00AEEF"/>
    <a:srgbClr val="8B8C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63" autoAdjust="0"/>
    <p:restoredTop sz="88019" autoAdjust="0"/>
  </p:normalViewPr>
  <p:slideViewPr>
    <p:cSldViewPr snapToGrid="0">
      <p:cViewPr>
        <p:scale>
          <a:sx n="139" d="100"/>
          <a:sy n="139" d="100"/>
        </p:scale>
        <p:origin x="1536" y="9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90A907-B809-4EA3-A335-46AF1E8A9EAA}" type="datetimeFigureOut">
              <a:rPr lang="en-GB" smtClean="0"/>
              <a:t>02/02/2018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D02ED-5D2A-4170-84A3-FE3B1A1D33BB}" type="slidenum">
              <a:rPr lang="en-GB" smtClean="0"/>
              <a:t>‹#›</a:t>
            </a:fld>
            <a:endParaRPr lang="en-GB"/>
          </a:p>
        </p:txBody>
      </p:sp>
    </p:spTree>
    <p:extLst>
      <p:ext uri="{BB962C8B-B14F-4D97-AF65-F5344CB8AC3E}">
        <p14:creationId xmlns:p14="http://schemas.microsoft.com/office/powerpoint/2010/main" val="3958364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New analysis by PATH’s Defeat Diarrheal Disease (Defeat DD) Initiative and </a:t>
            </a:r>
            <a:r>
              <a:rPr lang="en-GB" dirty="0" err="1" smtClean="0"/>
              <a:t>WaterAid</a:t>
            </a:r>
            <a:r>
              <a:rPr lang="en-GB" dirty="0" smtClean="0"/>
              <a:t>… </a:t>
            </a:r>
          </a:p>
          <a:p>
            <a:endParaRPr lang="en-US" dirty="0"/>
          </a:p>
        </p:txBody>
      </p:sp>
      <p:sp>
        <p:nvSpPr>
          <p:cNvPr id="4" name="Slide Number Placeholder 3"/>
          <p:cNvSpPr>
            <a:spLocks noGrp="1"/>
          </p:cNvSpPr>
          <p:nvPr>
            <p:ph type="sldNum" sz="quarter" idx="10"/>
          </p:nvPr>
        </p:nvSpPr>
        <p:spPr/>
        <p:txBody>
          <a:bodyPr/>
          <a:lstStyle/>
          <a:p>
            <a:fld id="{A77D02ED-5D2A-4170-84A3-FE3B1A1D33BB}" type="slidenum">
              <a:rPr lang="en-GB" smtClean="0"/>
              <a:t>2</a:t>
            </a:fld>
            <a:endParaRPr lang="en-GB"/>
          </a:p>
        </p:txBody>
      </p:sp>
    </p:spTree>
    <p:extLst>
      <p:ext uri="{BB962C8B-B14F-4D97-AF65-F5344CB8AC3E}">
        <p14:creationId xmlns:p14="http://schemas.microsoft.com/office/powerpoint/2010/main" val="1147937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Nearly half of children under five are chronically malnourished. Almost half of people lack access to safe water, and access to improved latrines is 12%.</a:t>
            </a:r>
          </a:p>
          <a:p>
            <a:endParaRPr lang="en-GB" dirty="0" smtClean="0"/>
          </a:p>
          <a:p>
            <a:r>
              <a:rPr lang="en-GB" dirty="0" smtClean="0"/>
              <a:t>To improve coordination, the Government of Madagascar</a:t>
            </a:r>
            <a:r>
              <a:rPr lang="en-GB" baseline="0" dirty="0" smtClean="0"/>
              <a:t> </a:t>
            </a:r>
            <a:r>
              <a:rPr lang="en-GB" dirty="0" smtClean="0"/>
              <a:t>intends to:</a:t>
            </a:r>
          </a:p>
          <a:p>
            <a:pPr marL="171450" indent="-171450">
              <a:buFont typeface="Arial" panose="020B0604020202020204" pitchFamily="34" charset="0"/>
              <a:buChar char="•"/>
            </a:pPr>
            <a:r>
              <a:rPr lang="en-GB" dirty="0" smtClean="0"/>
              <a:t>Strengthen the policy and regulatory environment governing nutrition.</a:t>
            </a:r>
          </a:p>
          <a:p>
            <a:pPr marL="171450" indent="-171450">
              <a:buFont typeface="Arial" panose="020B0604020202020204" pitchFamily="34" charset="0"/>
              <a:buChar char="•"/>
            </a:pPr>
            <a:r>
              <a:rPr lang="en-GB" dirty="0" smtClean="0"/>
              <a:t>Improve coordination mechanisms and align actions around a common results framework.</a:t>
            </a:r>
          </a:p>
          <a:p>
            <a:pPr marL="171450" indent="-171450">
              <a:buFont typeface="Arial" panose="020B0604020202020204" pitchFamily="34" charset="0"/>
              <a:buChar char="•"/>
            </a:pPr>
            <a:r>
              <a:rPr lang="en-GB" dirty="0" smtClean="0"/>
              <a:t>Increase mobilisation of internal and external resources.</a:t>
            </a:r>
          </a:p>
          <a:p>
            <a:pPr marL="171450" indent="-171450">
              <a:buFont typeface="Arial" panose="020B0604020202020204" pitchFamily="34" charset="0"/>
              <a:buChar char="•"/>
            </a:pPr>
            <a:r>
              <a:rPr lang="en-GB" dirty="0" smtClean="0"/>
              <a:t>Set up a multi-stakeholder consultation on WASH and nutrition.</a:t>
            </a:r>
          </a:p>
          <a:p>
            <a:endParaRPr lang="en-US" dirty="0"/>
          </a:p>
        </p:txBody>
      </p:sp>
      <p:sp>
        <p:nvSpPr>
          <p:cNvPr id="4" name="Slide Number Placeholder 3"/>
          <p:cNvSpPr>
            <a:spLocks noGrp="1"/>
          </p:cNvSpPr>
          <p:nvPr>
            <p:ph type="sldNum" sz="quarter" idx="10"/>
          </p:nvPr>
        </p:nvSpPr>
        <p:spPr/>
        <p:txBody>
          <a:bodyPr/>
          <a:lstStyle/>
          <a:p>
            <a:fld id="{A77D02ED-5D2A-4170-84A3-FE3B1A1D33BB}" type="slidenum">
              <a:rPr lang="en-GB" smtClean="0"/>
              <a:t>11</a:t>
            </a:fld>
            <a:endParaRPr lang="en-GB"/>
          </a:p>
        </p:txBody>
      </p:sp>
    </p:spTree>
    <p:extLst>
      <p:ext uri="{BB962C8B-B14F-4D97-AF65-F5344CB8AC3E}">
        <p14:creationId xmlns:p14="http://schemas.microsoft.com/office/powerpoint/2010/main" val="1158552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multi-sectoral project was a major success for Bahia. From 2008–2015, the state recorded a 70% reduction in hospitalisations for diarrhoea of children younger than five, along with a 40% reduction in the infant mortality rate.</a:t>
            </a:r>
          </a:p>
          <a:p>
            <a:endParaRPr lang="en-US" dirty="0"/>
          </a:p>
        </p:txBody>
      </p:sp>
      <p:sp>
        <p:nvSpPr>
          <p:cNvPr id="4" name="Slide Number Placeholder 3"/>
          <p:cNvSpPr>
            <a:spLocks noGrp="1"/>
          </p:cNvSpPr>
          <p:nvPr>
            <p:ph type="sldNum" sz="quarter" idx="10"/>
          </p:nvPr>
        </p:nvSpPr>
        <p:spPr/>
        <p:txBody>
          <a:bodyPr/>
          <a:lstStyle/>
          <a:p>
            <a:fld id="{A77D02ED-5D2A-4170-84A3-FE3B1A1D33BB}" type="slidenum">
              <a:rPr lang="en-GB" smtClean="0"/>
              <a:t>12</a:t>
            </a:fld>
            <a:endParaRPr lang="en-GB"/>
          </a:p>
        </p:txBody>
      </p:sp>
    </p:spTree>
    <p:extLst>
      <p:ext uri="{BB962C8B-B14F-4D97-AF65-F5344CB8AC3E}">
        <p14:creationId xmlns:p14="http://schemas.microsoft.com/office/powerpoint/2010/main" val="401019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13</a:t>
            </a:fld>
            <a:endParaRPr lang="en-GB"/>
          </a:p>
        </p:txBody>
      </p:sp>
    </p:spTree>
    <p:extLst>
      <p:ext uri="{BB962C8B-B14F-4D97-AF65-F5344CB8AC3E}">
        <p14:creationId xmlns:p14="http://schemas.microsoft.com/office/powerpoint/2010/main" val="1636807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Proven interventions exist to tackle leading causes of child death and illness. </a:t>
            </a:r>
          </a:p>
          <a:p>
            <a:r>
              <a:rPr lang="en-GB" dirty="0" smtClean="0"/>
              <a:t>E.g. Defeat DD’s ‘State of the Field’ report 2017 highlights the need to integrate proven prevention and treatment solutions for diarrhoeal disease e.g. WASH, vaccines, breastfeeding, oral rehydration solution and zinc. </a:t>
            </a:r>
          </a:p>
          <a:p>
            <a:r>
              <a:rPr lang="en-GB" dirty="0" smtClean="0"/>
              <a:t>Our new analysis, together with work by the World Bank and others, reinforces the case that </a:t>
            </a:r>
            <a:r>
              <a:rPr lang="en-GB" b="1" dirty="0" smtClean="0"/>
              <a:t>integrating WASH with child health interventions can multiply the improved health outcomes many times over, while reducing costs.</a:t>
            </a:r>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14</a:t>
            </a:fld>
            <a:endParaRPr lang="en-GB"/>
          </a:p>
        </p:txBody>
      </p:sp>
    </p:spTree>
    <p:extLst>
      <p:ext uri="{BB962C8B-B14F-4D97-AF65-F5344CB8AC3E}">
        <p14:creationId xmlns:p14="http://schemas.microsoft.com/office/powerpoint/2010/main" val="1575920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an analysis for PATH and </a:t>
            </a:r>
            <a:r>
              <a:rPr lang="en-GB" sz="1200" kern="1200" dirty="0" err="1" smtClean="0">
                <a:solidFill>
                  <a:schemeClr val="tx1"/>
                </a:solidFill>
                <a:effectLst/>
                <a:latin typeface="+mn-lt"/>
                <a:ea typeface="+mn-ea"/>
                <a:cs typeface="+mn-cs"/>
              </a:rPr>
              <a:t>WaterAid</a:t>
            </a:r>
            <a:r>
              <a:rPr lang="en-GB" sz="1200" kern="1200" dirty="0" smtClean="0">
                <a:solidFill>
                  <a:schemeClr val="tx1"/>
                </a:solidFill>
                <a:effectLst/>
                <a:latin typeface="+mn-lt"/>
                <a:ea typeface="+mn-ea"/>
                <a:cs typeface="+mn-cs"/>
              </a:rPr>
              <a:t>, the impact of WASH interventions on children’s diarrhoea and pneumonia was quantified using comparative risk assessment, a widely used approach in Lancet Global Burden of Disease studies.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analysis also assessed the impact of integrating water, sanitation and hygiene (individually and together) with breastfeeding promotion, zinc supplementation and immunisation against rotavirus, pneumococcal, and Hib (Haemophilus </a:t>
            </a:r>
            <a:r>
              <a:rPr lang="en-GB" sz="1200" kern="1200" dirty="0" err="1" smtClean="0">
                <a:solidFill>
                  <a:schemeClr val="tx1"/>
                </a:solidFill>
                <a:effectLst/>
                <a:latin typeface="+mn-lt"/>
                <a:ea typeface="+mn-ea"/>
                <a:cs typeface="+mn-cs"/>
              </a:rPr>
              <a:t>influenzae</a:t>
            </a:r>
            <a:r>
              <a:rPr lang="en-GB" sz="1200" kern="1200" dirty="0" smtClean="0">
                <a:solidFill>
                  <a:schemeClr val="tx1"/>
                </a:solidFill>
                <a:effectLst/>
                <a:latin typeface="+mn-lt"/>
                <a:ea typeface="+mn-ea"/>
                <a:cs typeface="+mn-cs"/>
              </a:rPr>
              <a:t> type B).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 quantify the impact of WASH and WASH–health integration, the study determined the proportion of global morbidities and mortalities from diarrhoea and pneumonia attributable to the lack of the interventions. The joint impact of integrated interventions was defined as the product of the effects.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Although this single analysis is an estimate and should be treated with caution, its findings parallel those of others in concluding that integrated interventions can have greater health benefits than can the sum of each separate intervention.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15</a:t>
            </a:fld>
            <a:endParaRPr lang="en-GB"/>
          </a:p>
        </p:txBody>
      </p:sp>
    </p:spTree>
    <p:extLst>
      <p:ext uri="{BB962C8B-B14F-4D97-AF65-F5344CB8AC3E}">
        <p14:creationId xmlns:p14="http://schemas.microsoft.com/office/powerpoint/2010/main" val="957828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World Bank’s work highlights that one clear entry point for integration is to improve the joint targeting of health, nutrition and WASH interventions </a:t>
            </a:r>
            <a:r>
              <a:rPr lang="en-GB" b="1" dirty="0" smtClean="0"/>
              <a:t>to communities and geographical areas with multiple vulnerabilities</a:t>
            </a:r>
            <a:r>
              <a:rPr lang="en-GB" dirty="0" smtClean="0"/>
              <a:t>. </a:t>
            </a:r>
          </a:p>
          <a:p>
            <a:r>
              <a:rPr lang="en-GB" dirty="0" smtClean="0"/>
              <a:t>In </a:t>
            </a:r>
            <a:r>
              <a:rPr lang="en-GB" b="1" dirty="0" smtClean="0"/>
              <a:t>Indonesia</a:t>
            </a:r>
            <a:r>
              <a:rPr lang="en-GB" dirty="0" smtClean="0"/>
              <a:t>, the Bank estimates that children are 11% more likely to be stunted if living in communities with higher levels of open defecation. </a:t>
            </a:r>
          </a:p>
          <a:p>
            <a:r>
              <a:rPr lang="en-GB" dirty="0" smtClean="0"/>
              <a:t>In </a:t>
            </a:r>
            <a:r>
              <a:rPr lang="en-GB" b="1" dirty="0" smtClean="0"/>
              <a:t>Mozambique</a:t>
            </a:r>
            <a:r>
              <a:rPr lang="en-GB" dirty="0" smtClean="0"/>
              <a:t> exposure to inadequate WASH and other susceptibility factors (lack of access to vitamin A and ORS  and being underweight) combined increases the risk of child mortality due to diarrhoea. </a:t>
            </a:r>
          </a:p>
          <a:p>
            <a:r>
              <a:rPr lang="en-GB" dirty="0" smtClean="0"/>
              <a:t>The Bank urges decision-makers to </a:t>
            </a:r>
            <a:r>
              <a:rPr lang="en-GB" b="1" dirty="0" smtClean="0"/>
              <a:t>use geospatial mapping </a:t>
            </a:r>
            <a:r>
              <a:rPr lang="en-GB" dirty="0" smtClean="0"/>
              <a:t>to prioritise and target interventions.</a:t>
            </a:r>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16</a:t>
            </a:fld>
            <a:endParaRPr lang="en-GB"/>
          </a:p>
        </p:txBody>
      </p:sp>
    </p:spTree>
    <p:extLst>
      <p:ext uri="{BB962C8B-B14F-4D97-AF65-F5344CB8AC3E}">
        <p14:creationId xmlns:p14="http://schemas.microsoft.com/office/powerpoint/2010/main" val="837204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Drawing on collaboration between the Scaling Up Nutrition (SUN) Movement and Sanitation and Water for All (SWA) partnership, Action Against Hunger, the SHARE Consortium and </a:t>
            </a:r>
            <a:r>
              <a:rPr lang="en-GB" dirty="0" err="1" smtClean="0"/>
              <a:t>WaterAid</a:t>
            </a:r>
            <a:r>
              <a:rPr lang="en-GB" dirty="0" smtClean="0"/>
              <a:t> recently articulated a potential ‘recipe for success’ for integration of WASH and child nutrition interventions to tackle undernutrition.  </a:t>
            </a:r>
          </a:p>
          <a:p>
            <a:endParaRPr lang="en-GB" dirty="0" smtClean="0"/>
          </a:p>
          <a:p>
            <a:r>
              <a:rPr lang="en-GB" dirty="0" smtClean="0"/>
              <a:t>Based on an analysis of national nutrition and WASH policies and plans, the report summarises a ‘toolkit for integration’, which highlights several promising entry points:</a:t>
            </a:r>
          </a:p>
          <a:p>
            <a:endParaRPr lang="en-GB" dirty="0" smtClean="0"/>
          </a:p>
          <a:p>
            <a:r>
              <a:rPr lang="en-GB" b="1" dirty="0" smtClean="0"/>
              <a:t>Establish a strong enabling environment </a:t>
            </a:r>
            <a:r>
              <a:rPr lang="en-GB" dirty="0" smtClean="0"/>
              <a:t>characterised by joint policy-making and strong cross-ministerial and multi-stakeholder coordination, underpinned by leadership and convening power from the highest level of government.</a:t>
            </a:r>
          </a:p>
          <a:p>
            <a:r>
              <a:rPr lang="en-GB" b="1" dirty="0" smtClean="0"/>
              <a:t>Prioritise babies and mothers </a:t>
            </a:r>
            <a:r>
              <a:rPr lang="en-GB" dirty="0" smtClean="0"/>
              <a:t>as the target group for whom good nutrition is most critical to development, including through ‘</a:t>
            </a:r>
            <a:r>
              <a:rPr lang="en-GB" dirty="0" err="1" smtClean="0"/>
              <a:t>BabyWASH</a:t>
            </a:r>
            <a:r>
              <a:rPr lang="en-GB" dirty="0" smtClean="0"/>
              <a:t>’ interventions.  </a:t>
            </a:r>
          </a:p>
          <a:p>
            <a:r>
              <a:rPr lang="en-GB" b="1" dirty="0" smtClean="0"/>
              <a:t>Target the same geographical areas </a:t>
            </a:r>
            <a:r>
              <a:rPr lang="en-GB" dirty="0" smtClean="0"/>
              <a:t>with WASH and nutrition actions – those with high rates of undernutrition and low access to WASH</a:t>
            </a:r>
          </a:p>
          <a:p>
            <a:r>
              <a:rPr lang="en-GB" b="1" dirty="0" smtClean="0"/>
              <a:t>Promote comprehensive hygiene behaviours </a:t>
            </a:r>
            <a:r>
              <a:rPr lang="en-GB" dirty="0" smtClean="0"/>
              <a:t>including complementary food hygiene, handwashing with soap at critical times and safe disposal of child faeces.</a:t>
            </a:r>
          </a:p>
          <a:p>
            <a:r>
              <a:rPr lang="en-GB" b="1" dirty="0" smtClean="0"/>
              <a:t>Ensure all health centres and schools have the WASH facilities </a:t>
            </a:r>
            <a:r>
              <a:rPr lang="en-GB" dirty="0" smtClean="0"/>
              <a:t>they need to deliver nutrition and health services, and educate frontline health workers, teachers and caregivers in the intersections  between health, nutrition, education and WASH.</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17</a:t>
            </a:fld>
            <a:endParaRPr lang="en-GB"/>
          </a:p>
        </p:txBody>
      </p:sp>
    </p:spTree>
    <p:extLst>
      <p:ext uri="{BB962C8B-B14F-4D97-AF65-F5344CB8AC3E}">
        <p14:creationId xmlns:p14="http://schemas.microsoft.com/office/powerpoint/2010/main" val="1129841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18</a:t>
            </a:fld>
            <a:endParaRPr lang="en-GB"/>
          </a:p>
        </p:txBody>
      </p:sp>
    </p:spTree>
    <p:extLst>
      <p:ext uri="{BB962C8B-B14F-4D97-AF65-F5344CB8AC3E}">
        <p14:creationId xmlns:p14="http://schemas.microsoft.com/office/powerpoint/2010/main" val="1151624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Nepal, a new mother will take her baby to an immunisation clinic at least five times in the first nine months of the child's life – making these clinics an excellent point of contact for promoting hygiene behaviour change and improved health. </a:t>
            </a:r>
          </a:p>
          <a:p>
            <a:r>
              <a:rPr lang="en-GB" dirty="0" smtClean="0"/>
              <a:t>By embedding hygiene promotion in Nepal’s existing routine immunisation programme, this innovative project is revolutionising how the hygiene and public health sectors work together. </a:t>
            </a:r>
          </a:p>
          <a:p>
            <a:r>
              <a:rPr lang="en-GB" dirty="0" smtClean="0"/>
              <a:t>The pilot intervention ran from February 2016 to June 2017 in four districts – </a:t>
            </a:r>
            <a:r>
              <a:rPr lang="en-GB" dirty="0" err="1" smtClean="0"/>
              <a:t>Bardiya</a:t>
            </a:r>
            <a:r>
              <a:rPr lang="en-GB" dirty="0" smtClean="0"/>
              <a:t>, </a:t>
            </a:r>
            <a:r>
              <a:rPr lang="en-GB" dirty="0" err="1" smtClean="0"/>
              <a:t>Jajarkot</a:t>
            </a:r>
            <a:r>
              <a:rPr lang="en-GB" dirty="0" smtClean="0"/>
              <a:t>, </a:t>
            </a:r>
            <a:r>
              <a:rPr lang="en-GB" dirty="0" err="1" smtClean="0"/>
              <a:t>Myagdi</a:t>
            </a:r>
            <a:r>
              <a:rPr lang="en-GB" dirty="0" smtClean="0"/>
              <a:t> and </a:t>
            </a:r>
            <a:r>
              <a:rPr lang="en-GB" dirty="0" err="1" smtClean="0"/>
              <a:t>Nawalparasi</a:t>
            </a:r>
            <a:r>
              <a:rPr lang="en-GB" dirty="0" smtClean="0"/>
              <a:t> – and is now in transition to the scale up phase. </a:t>
            </a:r>
          </a:p>
          <a:p>
            <a:r>
              <a:rPr lang="en-GB" dirty="0" smtClean="0"/>
              <a:t>An independent evaluation shows that the hygiene promotion intervention was effective in improving all key hygiene behaviours (from 2% at baseline to 54% after one year of implementation) as the primary outcomes of interest, as well as increasing immunisation coverage, reducing drop out and the vaccine wastage rate, and helping to reach the un-reached population as secondary outcomes.</a:t>
            </a:r>
          </a:p>
        </p:txBody>
      </p:sp>
      <p:sp>
        <p:nvSpPr>
          <p:cNvPr id="4" name="Slide Number Placeholder 3"/>
          <p:cNvSpPr>
            <a:spLocks noGrp="1"/>
          </p:cNvSpPr>
          <p:nvPr>
            <p:ph type="sldNum" sz="quarter" idx="10"/>
          </p:nvPr>
        </p:nvSpPr>
        <p:spPr/>
        <p:txBody>
          <a:bodyPr/>
          <a:lstStyle/>
          <a:p>
            <a:fld id="{A77D02ED-5D2A-4170-84A3-FE3B1A1D33BB}" type="slidenum">
              <a:rPr lang="en-GB" smtClean="0"/>
              <a:t>19</a:t>
            </a:fld>
            <a:endParaRPr lang="en-GB"/>
          </a:p>
        </p:txBody>
      </p:sp>
    </p:spTree>
    <p:extLst>
      <p:ext uri="{BB962C8B-B14F-4D97-AF65-F5344CB8AC3E}">
        <p14:creationId xmlns:p14="http://schemas.microsoft.com/office/powerpoint/2010/main" val="1586901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20</a:t>
            </a:fld>
            <a:endParaRPr lang="en-GB"/>
          </a:p>
        </p:txBody>
      </p:sp>
    </p:spTree>
    <p:extLst>
      <p:ext uri="{BB962C8B-B14F-4D97-AF65-F5344CB8AC3E}">
        <p14:creationId xmlns:p14="http://schemas.microsoft.com/office/powerpoint/2010/main" val="173958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COORDINATE: Improve the coordination between ministries of health and ministries responsible for WASH, and between teams within donor agencies. Build a sense of shared ownership for shared outcomes.</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INTEGRATE:</a:t>
            </a:r>
            <a:r>
              <a:rPr lang="en-GB" baseline="0" dirty="0" smtClean="0"/>
              <a:t> </a:t>
            </a:r>
            <a:r>
              <a:rPr lang="en-GB" dirty="0" smtClean="0"/>
              <a:t>Rapidly innovate, assess and scale up integrated programmes. Promising entry points include co-location of child health/nutrition and WASH interventions to areas and communities with multiple vulnerabilities, and integration of hygiene promotion within routine vaccination programmes.</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INVEST:</a:t>
            </a:r>
            <a:r>
              <a:rPr lang="en-GB" baseline="0" dirty="0" smtClean="0"/>
              <a:t> </a:t>
            </a:r>
            <a:r>
              <a:rPr lang="en-GB" dirty="0" smtClean="0"/>
              <a:t>Put in place domestic and international financing that supports and incentivises an integrated approach. Donors need to champion and enable rapid experimentation around innovative integrated approaches.</a:t>
            </a:r>
          </a:p>
          <a:p>
            <a:endParaRPr lang="en-GB" dirty="0" smtClean="0"/>
          </a:p>
          <a:p>
            <a:endParaRPr lang="en-US" dirty="0"/>
          </a:p>
        </p:txBody>
      </p:sp>
      <p:sp>
        <p:nvSpPr>
          <p:cNvPr id="4" name="Slide Number Placeholder 3"/>
          <p:cNvSpPr>
            <a:spLocks noGrp="1"/>
          </p:cNvSpPr>
          <p:nvPr>
            <p:ph type="sldNum" sz="quarter" idx="10"/>
          </p:nvPr>
        </p:nvSpPr>
        <p:spPr/>
        <p:txBody>
          <a:bodyPr/>
          <a:lstStyle/>
          <a:p>
            <a:fld id="{A77D02ED-5D2A-4170-84A3-FE3B1A1D33BB}" type="slidenum">
              <a:rPr lang="en-GB" smtClean="0"/>
              <a:t>3</a:t>
            </a:fld>
            <a:endParaRPr lang="en-GB"/>
          </a:p>
        </p:txBody>
      </p:sp>
    </p:spTree>
    <p:extLst>
      <p:ext uri="{BB962C8B-B14F-4D97-AF65-F5344CB8AC3E}">
        <p14:creationId xmlns:p14="http://schemas.microsoft.com/office/powerpoint/2010/main" val="391805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Too often national governments shy away from a more integrated approach because of institutional barriers, territorial battles between ministries, or rigid, inflexible financing.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Another source of hesitation is that integrated approaches focus less on quickly counted outputs such as numbers of children vaccinated or who received zinc supplementation, and more on measuring health impacts, which takes longer.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However, long-term sustainable results could be transformational in getting a country on track towards prosperity.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Donors have a key role to play in incentivising and enabling the governments they support to embrace a cross-sectoral, integrated approach. Donors need to champion and enable rapid experimentation with innovative approaches, allowing flexibility to trial these in pilot projects and test multiple approaches.</a:t>
            </a:r>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21</a:t>
            </a:fld>
            <a:endParaRPr lang="en-GB"/>
          </a:p>
        </p:txBody>
      </p:sp>
    </p:spTree>
    <p:extLst>
      <p:ext uri="{BB962C8B-B14F-4D97-AF65-F5344CB8AC3E}">
        <p14:creationId xmlns:p14="http://schemas.microsoft.com/office/powerpoint/2010/main" val="913090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Launched by the UN in partnership with the World Bank in 2015, the Global Financing Facility (GFF) is described as the financing arm and implementation platform of ‘Every Woman Every Child’. </a:t>
            </a:r>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22</a:t>
            </a:fld>
            <a:endParaRPr lang="en-GB"/>
          </a:p>
        </p:txBody>
      </p:sp>
    </p:spTree>
    <p:extLst>
      <p:ext uri="{BB962C8B-B14F-4D97-AF65-F5344CB8AC3E}">
        <p14:creationId xmlns:p14="http://schemas.microsoft.com/office/powerpoint/2010/main" val="114182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Scaling up an integrated package of WASH, rotavirus vaccination and nutritional interventions (breastfeeding promotion or zinc supplementation) to 100% coverage could potentially</a:t>
            </a:r>
            <a:r>
              <a:rPr lang="en-GB" b="1" dirty="0" smtClean="0"/>
              <a:t> reduce morbidities by nearly two thirds (63%) and almost halve mortalities (49%) from diarrhoea and pneumonia</a:t>
            </a:r>
            <a:r>
              <a:rPr lang="en-GB" dirty="0" smtClean="0"/>
              <a:t> – the equivalent of </a:t>
            </a:r>
            <a:r>
              <a:rPr lang="en-GB" b="1" dirty="0" smtClean="0"/>
              <a:t>averting more than 697,000 child deaths</a:t>
            </a:r>
            <a:r>
              <a:rPr lang="en-GB" dirty="0" smtClean="0"/>
              <a:t> a year.</a:t>
            </a:r>
          </a:p>
          <a:p>
            <a:pPr lvl="0"/>
            <a:endParaRPr lang="en-GB" dirty="0" smtClean="0"/>
          </a:p>
          <a:p>
            <a:pPr lvl="0"/>
            <a:r>
              <a:rPr lang="en-GB" dirty="0" smtClean="0"/>
              <a:t>For every US$1 invested in water and sanitation globally, there is a </a:t>
            </a:r>
            <a:r>
              <a:rPr lang="en-GB" b="1" dirty="0" smtClean="0"/>
              <a:t>$4.3 return in the form of reduced healthcare costs</a:t>
            </a:r>
            <a:r>
              <a:rPr lang="en-GB" dirty="0" smtClean="0"/>
              <a:t>. By expanding access to WASH and health services together, we can maximise impact and cost-effectiveness still further.  </a:t>
            </a:r>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4</a:t>
            </a:fld>
            <a:endParaRPr lang="en-GB"/>
          </a:p>
        </p:txBody>
      </p:sp>
    </p:spTree>
    <p:extLst>
      <p:ext uri="{BB962C8B-B14F-4D97-AF65-F5344CB8AC3E}">
        <p14:creationId xmlns:p14="http://schemas.microsoft.com/office/powerpoint/2010/main" val="3546606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Integrated health and WASH interventions can have benefits far greater than the sum of their parts. For example, simultaneous improvements in access to WASH services and healthcare together seem to </a:t>
            </a:r>
            <a:r>
              <a:rPr lang="en-GB" b="1" dirty="0" smtClean="0"/>
              <a:t>halve the probability of being stunted</a:t>
            </a:r>
            <a:r>
              <a:rPr lang="en-GB" dirty="0" smtClean="0"/>
              <a:t> compared with access to WASH alone.</a:t>
            </a:r>
          </a:p>
          <a:p>
            <a:endParaRPr lang="en-GB" dirty="0" smtClean="0"/>
          </a:p>
          <a:p>
            <a:r>
              <a:rPr lang="en-GB" dirty="0" smtClean="0"/>
              <a:t>Countries in Sub-Saharan Africa and South Asia that have not tackled child stunting are facing punishing economic losses of </a:t>
            </a:r>
            <a:r>
              <a:rPr lang="en-GB" b="1" dirty="0" smtClean="0"/>
              <a:t>up to 9–10% of GDP per capita</a:t>
            </a:r>
            <a:r>
              <a:rPr lang="en-GB" dirty="0" smtClean="0"/>
              <a:t>. Delivering integrated nutrition and WASH actions could help to create a more productive workforce and economic growth, lifting your country out of poverty.</a:t>
            </a:r>
            <a:r>
              <a:rPr lang="en-GB" dirty="0" smtClean="0">
                <a:effectLst/>
              </a:rPr>
              <a:t> </a:t>
            </a:r>
            <a:endParaRPr lang="en-GB" dirty="0" smtClean="0"/>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5</a:t>
            </a:fld>
            <a:endParaRPr lang="en-GB"/>
          </a:p>
        </p:txBody>
      </p:sp>
    </p:spTree>
    <p:extLst>
      <p:ext uri="{BB962C8B-B14F-4D97-AF65-F5344CB8AC3E}">
        <p14:creationId xmlns:p14="http://schemas.microsoft.com/office/powerpoint/2010/main" val="1431269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Sustainable Development Goals (SDGs) ‘are integrated and indivisible’.  But what does this mean in practice? Why integrate and take multi-sectoral approaches if these are more complex and less well defined? To answer this, we must look first at the challenge. The stark truth is that, despite progress in reducing poverty, and improving health and education, we have much more work to do to improve child health and access to WASH.</a:t>
            </a:r>
          </a:p>
          <a:p>
            <a:endParaRPr lang="en-GB" dirty="0" smtClean="0"/>
          </a:p>
          <a:p>
            <a:r>
              <a:rPr lang="en-GB" sz="1200" kern="1200" dirty="0" smtClean="0">
                <a:solidFill>
                  <a:schemeClr val="tx1"/>
                </a:solidFill>
                <a:effectLst/>
                <a:latin typeface="+mn-lt"/>
                <a:ea typeface="+mn-ea"/>
                <a:cs typeface="+mn-cs"/>
              </a:rPr>
              <a:t>This is not solely about child deaths. The often invisible cost of poor WASH and health access is in the effects of recurring illnesses – impacts on children’s development that are often irreversible and cause life-long damage or disability. These effects prevent them from growing, learning at school and fulfilling their potential.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creates an intergenerational cycle of poverty and ill-health – sick and malnourished mothers give birth to low birth weight babies who then suffer malnutrition and have impaired immune systems, and so the cycle goes on.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But a positive cycle is possible – integrating WASH and child health can lead to positive gains for future generations. </a:t>
            </a:r>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6</a:t>
            </a:fld>
            <a:endParaRPr lang="en-GB"/>
          </a:p>
        </p:txBody>
      </p:sp>
    </p:spTree>
    <p:extLst>
      <p:ext uri="{BB962C8B-B14F-4D97-AF65-F5344CB8AC3E}">
        <p14:creationId xmlns:p14="http://schemas.microsoft.com/office/powerpoint/2010/main" val="582730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 these figures show, child health and WASH are closely interconnected through many direct and indirect pathways. </a:t>
            </a:r>
            <a:endParaRPr lang="en-GB" dirty="0" smtClean="0"/>
          </a:p>
          <a:p>
            <a:endParaRPr lang="en-US" dirty="0"/>
          </a:p>
        </p:txBody>
      </p:sp>
      <p:sp>
        <p:nvSpPr>
          <p:cNvPr id="4" name="Slide Number Placeholder 3"/>
          <p:cNvSpPr>
            <a:spLocks noGrp="1"/>
          </p:cNvSpPr>
          <p:nvPr>
            <p:ph type="sldNum" sz="quarter" idx="10"/>
          </p:nvPr>
        </p:nvSpPr>
        <p:spPr/>
        <p:txBody>
          <a:bodyPr/>
          <a:lstStyle/>
          <a:p>
            <a:fld id="{A77D02ED-5D2A-4170-84A3-FE3B1A1D33BB}" type="slidenum">
              <a:rPr lang="en-GB" smtClean="0"/>
              <a:t>7</a:t>
            </a:fld>
            <a:endParaRPr lang="en-GB"/>
          </a:p>
        </p:txBody>
      </p:sp>
    </p:spTree>
    <p:extLst>
      <p:ext uri="{BB962C8B-B14F-4D97-AF65-F5344CB8AC3E}">
        <p14:creationId xmlns:p14="http://schemas.microsoft.com/office/powerpoint/2010/main" val="1373667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People do not live their lives in sector-specific siloes. </a:t>
            </a:r>
          </a:p>
          <a:p>
            <a:r>
              <a:rPr lang="en-GB" dirty="0" smtClean="0"/>
              <a:t>The challenges people living in poverty face cross issues and sectors – and so must the solutions. </a:t>
            </a:r>
          </a:p>
          <a:p>
            <a:r>
              <a:rPr lang="en-GB" dirty="0" smtClean="0"/>
              <a:t>Integration is a two-way street and the onus must be on both the health sector and the WASH sector to come together. </a:t>
            </a:r>
          </a:p>
          <a:p>
            <a:r>
              <a:rPr lang="en-GB" dirty="0" smtClean="0"/>
              <a:t>It is the poorest families and communities who are most likely to face unacceptable conditions and be unreached by traditional approaches. </a:t>
            </a:r>
          </a:p>
          <a:p>
            <a:r>
              <a:rPr lang="en-GB" dirty="0" smtClean="0"/>
              <a:t>Integration is context-specific, not ‘one-size-fits-all’. However, it is no longer enough to talk about integration or to write policies advocating future improvements. </a:t>
            </a:r>
            <a:r>
              <a:rPr lang="en-GB" b="1" dirty="0" smtClean="0"/>
              <a:t>Now is the time for action</a:t>
            </a:r>
            <a:r>
              <a:rPr lang="en-GB" dirty="0" smtClean="0"/>
              <a:t>. </a:t>
            </a:r>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8</a:t>
            </a:fld>
            <a:endParaRPr lang="en-GB"/>
          </a:p>
        </p:txBody>
      </p:sp>
    </p:spTree>
    <p:extLst>
      <p:ext uri="{BB962C8B-B14F-4D97-AF65-F5344CB8AC3E}">
        <p14:creationId xmlns:p14="http://schemas.microsoft.com/office/powerpoint/2010/main" val="1563193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9</a:t>
            </a:fld>
            <a:endParaRPr lang="en-GB"/>
          </a:p>
        </p:txBody>
      </p:sp>
    </p:spTree>
    <p:extLst>
      <p:ext uri="{BB962C8B-B14F-4D97-AF65-F5344CB8AC3E}">
        <p14:creationId xmlns:p14="http://schemas.microsoft.com/office/powerpoint/2010/main" val="991987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Too often government ministries are </a:t>
            </a:r>
            <a:r>
              <a:rPr lang="en-GB" b="1" dirty="0" smtClean="0"/>
              <a:t>acting in isolation </a:t>
            </a:r>
            <a:r>
              <a:rPr lang="en-GB" dirty="0" smtClean="0"/>
              <a:t>to plan and deliver vertical interventions, and are failing to seize opportunities for </a:t>
            </a:r>
            <a:r>
              <a:rPr lang="en-GB" b="1" dirty="0" smtClean="0"/>
              <a:t>improved coordination</a:t>
            </a:r>
            <a:r>
              <a:rPr lang="en-GB" dirty="0" smtClean="0"/>
              <a:t>. </a:t>
            </a:r>
          </a:p>
          <a:p>
            <a:r>
              <a:rPr lang="en-GB" dirty="0" smtClean="0"/>
              <a:t>Donor agencies, NGOs and UN agencies, often similarly </a:t>
            </a:r>
            <a:r>
              <a:rPr lang="en-GB" dirty="0" err="1" smtClean="0"/>
              <a:t>siloed</a:t>
            </a:r>
            <a:r>
              <a:rPr lang="en-GB" dirty="0" smtClean="0"/>
              <a:t> into issue-based teams, risk reinforcing the separation. </a:t>
            </a:r>
          </a:p>
          <a:p>
            <a:r>
              <a:rPr lang="en-GB" dirty="0" smtClean="0"/>
              <a:t>However, experiences from across the world are beginning to show that, through </a:t>
            </a:r>
            <a:r>
              <a:rPr lang="en-GB" b="1" dirty="0" smtClean="0"/>
              <a:t>enhanced information-sharing, joint policy-making and coordinated planning</a:t>
            </a:r>
            <a:r>
              <a:rPr lang="en-GB" dirty="0" smtClean="0"/>
              <a:t>, innovative approaches linking interventions and sectors can be rapidly assessed and scaled up nationwide.</a:t>
            </a:r>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10</a:t>
            </a:fld>
            <a:endParaRPr lang="en-GB"/>
          </a:p>
        </p:txBody>
      </p:sp>
    </p:spTree>
    <p:extLst>
      <p:ext uri="{BB962C8B-B14F-4D97-AF65-F5344CB8AC3E}">
        <p14:creationId xmlns:p14="http://schemas.microsoft.com/office/powerpoint/2010/main" val="1043111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BE55B1-5BEA-411C-B17F-9FCFEC41BA3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384975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BE55B1-5BEA-411C-B17F-9FCFEC41BA3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206825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BE55B1-5BEA-411C-B17F-9FCFEC41BA3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163052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BE55B1-5BEA-411C-B17F-9FCFEC41BA3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48610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BE55B1-5BEA-411C-B17F-9FCFEC41BA3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35772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BE55B1-5BEA-411C-B17F-9FCFEC41BA31}" type="datetimeFigureOut">
              <a:rPr lang="en-GB" smtClean="0"/>
              <a:t>02/02/2018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94129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BE55B1-5BEA-411C-B17F-9FCFEC41BA31}" type="datetimeFigureOut">
              <a:rPr lang="en-GB" smtClean="0"/>
              <a:t>02/02/2018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17133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BE55B1-5BEA-411C-B17F-9FCFEC41BA31}" type="datetimeFigureOut">
              <a:rPr lang="en-GB" smtClean="0"/>
              <a:t>02/02/2018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429181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E55B1-5BEA-411C-B17F-9FCFEC41BA31}" type="datetimeFigureOut">
              <a:rPr lang="en-GB" smtClean="0"/>
              <a:t>02/02/2018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141853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BE55B1-5BEA-411C-B17F-9FCFEC41BA31}" type="datetimeFigureOut">
              <a:rPr lang="en-GB" smtClean="0"/>
              <a:t>02/02/2018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3040933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BE55B1-5BEA-411C-B17F-9FCFEC41BA31}" type="datetimeFigureOut">
              <a:rPr lang="en-GB" smtClean="0"/>
              <a:t>02/02/2018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40556390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E55B1-5BEA-411C-B17F-9FCFEC41BA31}" type="datetimeFigureOut">
              <a:rPr lang="en-GB" smtClean="0"/>
              <a:t>02/02/2018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B57D8-520B-4AFB-8E22-855D612CCE3A}" type="slidenum">
              <a:rPr lang="en-GB" smtClean="0"/>
              <a:t>‹#›</a:t>
            </a:fld>
            <a:endParaRPr lang="en-GB"/>
          </a:p>
        </p:txBody>
      </p:sp>
    </p:spTree>
    <p:extLst>
      <p:ext uri="{BB962C8B-B14F-4D97-AF65-F5344CB8AC3E}">
        <p14:creationId xmlns:p14="http://schemas.microsoft.com/office/powerpoint/2010/main" val="4148325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jp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6.png"/><Relationship Id="rId5" Type="http://schemas.openxmlformats.org/officeDocument/2006/relationships/image" Target="../media/image23.png"/><Relationship Id="rId6" Type="http://schemas.openxmlformats.org/officeDocument/2006/relationships/image" Target="../media/image1.jp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1.jpg"/><Relationship Id="rId5" Type="http://schemas.openxmlformats.org/officeDocument/2006/relationships/image" Target="../media/image25.png"/><Relationship Id="rId6" Type="http://schemas.openxmlformats.org/officeDocument/2006/relationships/image" Target="../media/image16.png"/><Relationship Id="rId7" Type="http://schemas.microsoft.com/office/2007/relationships/hdphoto" Target="../media/hdphoto1.wdp"/><Relationship Id="rId8"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1.jp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1.jpg"/><Relationship Id="rId5" Type="http://schemas.openxmlformats.org/officeDocument/2006/relationships/image" Target="../media/image14.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1" Type="http://schemas.openxmlformats.org/officeDocument/2006/relationships/image" Target="../media/image32.png"/><Relationship Id="rId12" Type="http://schemas.openxmlformats.org/officeDocument/2006/relationships/image" Target="../media/image33.png"/><Relationship Id="rId13" Type="http://schemas.microsoft.com/office/2007/relationships/hdphoto" Target="../media/hdphoto2.wdp"/><Relationship Id="rId14" Type="http://schemas.openxmlformats.org/officeDocument/2006/relationships/image" Target="../media/image34.png"/><Relationship Id="rId1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1.jpg"/><Relationship Id="rId5" Type="http://schemas.openxmlformats.org/officeDocument/2006/relationships/image" Target="../media/image28.png"/><Relationship Id="rId6" Type="http://schemas.openxmlformats.org/officeDocument/2006/relationships/image" Target="../media/image7.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1.jpg"/><Relationship Id="rId5" Type="http://schemas.openxmlformats.org/officeDocument/2006/relationships/image" Target="../media/image14.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1.jp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jp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hyperlink" Target="http://www.defeatdd.org/" TargetMode="External"/><Relationship Id="rId4" Type="http://schemas.openxmlformats.org/officeDocument/2006/relationships/hyperlink" Target="http://www.washmatters.wateraid.org/integrate-for-health" TargetMode="External"/><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wdp"/><Relationship Id="rId5" Type="http://schemas.openxmlformats.org/officeDocument/2006/relationships/image" Target="../media/image4.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4527" t="34232" r="13649" b="31776"/>
          <a:stretch/>
        </p:blipFill>
        <p:spPr>
          <a:xfrm>
            <a:off x="1235676" y="1907178"/>
            <a:ext cx="9827740" cy="2616416"/>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0208" t="38220" r="35521" b="41966"/>
          <a:stretch/>
        </p:blipFill>
        <p:spPr>
          <a:xfrm>
            <a:off x="4060396" y="4915008"/>
            <a:ext cx="4178300" cy="1358900"/>
          </a:xfrm>
          <a:prstGeom prst="rect">
            <a:avLst/>
          </a:prstGeom>
        </p:spPr>
      </p:pic>
      <p:grpSp>
        <p:nvGrpSpPr>
          <p:cNvPr id="5" name="Group 4"/>
          <p:cNvGrpSpPr/>
          <p:nvPr/>
        </p:nvGrpSpPr>
        <p:grpSpPr>
          <a:xfrm>
            <a:off x="0" y="485478"/>
            <a:ext cx="4107770" cy="461665"/>
            <a:chOff x="3613830" y="4292600"/>
            <a:chExt cx="4107770" cy="461665"/>
          </a:xfrm>
        </p:grpSpPr>
        <p:sp>
          <p:nvSpPr>
            <p:cNvPr id="6" name="Round Same Side Corner Rectangle 5"/>
            <p:cNvSpPr/>
            <p:nvPr/>
          </p:nvSpPr>
          <p:spPr>
            <a:xfrm rot="5400000">
              <a:off x="4468151" y="3450266"/>
              <a:ext cx="449678" cy="2158320"/>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48100" y="4292600"/>
              <a:ext cx="3873500" cy="461665"/>
            </a:xfrm>
            <a:prstGeom prst="rect">
              <a:avLst/>
            </a:prstGeom>
            <a:noFill/>
          </p:spPr>
          <p:txBody>
            <a:bodyPr wrap="square" rtlCol="0">
              <a:spAutoFit/>
            </a:bodyPr>
            <a:lstStyle/>
            <a:p>
              <a:r>
                <a:rPr lang="en-US" sz="2400" b="1" dirty="0" smtClean="0">
                  <a:solidFill>
                    <a:srgbClr val="293B45"/>
                  </a:solidFill>
                  <a:latin typeface="Noto Sans" charset="0"/>
                  <a:ea typeface="Noto Sans" charset="0"/>
                  <a:cs typeface="Noto Sans" charset="0"/>
                </a:rPr>
                <a:t>#</a:t>
              </a:r>
              <a:r>
                <a:rPr lang="en-US" sz="2400" b="1" dirty="0" err="1" smtClean="0">
                  <a:solidFill>
                    <a:srgbClr val="293B45"/>
                  </a:solidFill>
                  <a:latin typeface="Noto Sans" charset="0"/>
                  <a:ea typeface="Noto Sans" charset="0"/>
                  <a:cs typeface="Noto Sans" charset="0"/>
                </a:rPr>
                <a:t>DefeatDD</a:t>
              </a:r>
              <a:endParaRPr lang="en-US" sz="2400" b="1" dirty="0">
                <a:solidFill>
                  <a:srgbClr val="293B45"/>
                </a:solidFill>
                <a:latin typeface="Noto Sans" charset="0"/>
                <a:ea typeface="Noto Sans" charset="0"/>
                <a:cs typeface="Noto Sans" charset="0"/>
              </a:endParaRPr>
            </a:p>
          </p:txBody>
        </p:sp>
      </p:grpSp>
      <p:grpSp>
        <p:nvGrpSpPr>
          <p:cNvPr id="8" name="Group 7"/>
          <p:cNvGrpSpPr/>
          <p:nvPr/>
        </p:nvGrpSpPr>
        <p:grpSpPr>
          <a:xfrm>
            <a:off x="0" y="1054100"/>
            <a:ext cx="4107770" cy="461665"/>
            <a:chOff x="3613830" y="5016500"/>
            <a:chExt cx="4107770" cy="461665"/>
          </a:xfrm>
        </p:grpSpPr>
        <p:sp>
          <p:nvSpPr>
            <p:cNvPr id="9" name="Round Same Side Corner Rectangle 8"/>
            <p:cNvSpPr/>
            <p:nvPr/>
          </p:nvSpPr>
          <p:spPr>
            <a:xfrm rot="5400000">
              <a:off x="4763426" y="3878891"/>
              <a:ext cx="449678" cy="2748870"/>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48100" y="5016500"/>
              <a:ext cx="3873500" cy="461665"/>
            </a:xfrm>
            <a:prstGeom prst="rect">
              <a:avLst/>
            </a:prstGeom>
            <a:noFill/>
          </p:spPr>
          <p:txBody>
            <a:bodyPr wrap="square" rtlCol="0">
              <a:spAutoFit/>
            </a:bodyPr>
            <a:lstStyle/>
            <a:p>
              <a:r>
                <a:rPr lang="en-US" sz="2400" b="1" dirty="0" smtClean="0">
                  <a:solidFill>
                    <a:srgbClr val="293B45"/>
                  </a:solidFill>
                  <a:latin typeface="Noto Sans" charset="0"/>
                  <a:ea typeface="Noto Sans" charset="0"/>
                  <a:cs typeface="Noto Sans" charset="0"/>
                </a:rPr>
                <a:t>#</a:t>
              </a:r>
              <a:r>
                <a:rPr lang="en-US" sz="2400" b="1" dirty="0" err="1" smtClean="0">
                  <a:solidFill>
                    <a:srgbClr val="293B45"/>
                  </a:solidFill>
                  <a:latin typeface="Noto Sans" charset="0"/>
                  <a:ea typeface="Noto Sans" charset="0"/>
                  <a:cs typeface="Noto Sans" charset="0"/>
                </a:rPr>
                <a:t>HealthyStart</a:t>
              </a:r>
              <a:endParaRPr lang="en-US" sz="2400" b="1" dirty="0">
                <a:solidFill>
                  <a:srgbClr val="293B45"/>
                </a:solidFill>
                <a:latin typeface="Noto Sans" charset="0"/>
                <a:ea typeface="Noto Sans" charset="0"/>
                <a:cs typeface="Noto Sans" charset="0"/>
              </a:endParaRPr>
            </a:p>
          </p:txBody>
        </p:sp>
      </p:grpSp>
    </p:spTree>
    <p:extLst>
      <p:ext uri="{BB962C8B-B14F-4D97-AF65-F5344CB8AC3E}">
        <p14:creationId xmlns:p14="http://schemas.microsoft.com/office/powerpoint/2010/main" val="3653657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0" y="1887495"/>
            <a:ext cx="12192006" cy="367407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78518" y="2352291"/>
            <a:ext cx="7133968" cy="877163"/>
          </a:xfrm>
          <a:prstGeom prst="rect">
            <a:avLst/>
          </a:prstGeom>
        </p:spPr>
        <p:txBody>
          <a:bodyPr wrap="square">
            <a:spAutoFit/>
          </a:bodyPr>
          <a:lstStyle/>
          <a:p>
            <a:r>
              <a:rPr lang="en-GB" sz="1700" dirty="0">
                <a:solidFill>
                  <a:srgbClr val="293B45"/>
                </a:solidFill>
                <a:latin typeface="Noto Sans" charset="0"/>
                <a:ea typeface="Noto Sans" charset="0"/>
                <a:cs typeface="Noto Sans" charset="0"/>
              </a:rPr>
              <a:t>Too often government ministries are </a:t>
            </a:r>
            <a:r>
              <a:rPr lang="en-GB" sz="1700" b="1" dirty="0">
                <a:solidFill>
                  <a:srgbClr val="293B45"/>
                </a:solidFill>
                <a:latin typeface="Noto Sans" charset="0"/>
                <a:ea typeface="Noto Sans" charset="0"/>
                <a:cs typeface="Noto Sans" charset="0"/>
              </a:rPr>
              <a:t>acting in isolation</a:t>
            </a:r>
            <a:r>
              <a:rPr lang="en-GB" sz="1700" dirty="0">
                <a:solidFill>
                  <a:srgbClr val="293B45"/>
                </a:solidFill>
                <a:latin typeface="Noto Sans" charset="0"/>
                <a:ea typeface="Noto Sans" charset="0"/>
                <a:cs typeface="Noto Sans" charset="0"/>
              </a:rPr>
              <a:t>, missing opportunities for </a:t>
            </a:r>
            <a:r>
              <a:rPr lang="en-GB" sz="1700" b="1" dirty="0">
                <a:solidFill>
                  <a:srgbClr val="293B45"/>
                </a:solidFill>
                <a:latin typeface="Noto Sans" charset="0"/>
                <a:ea typeface="Noto Sans" charset="0"/>
                <a:cs typeface="Noto Sans" charset="0"/>
              </a:rPr>
              <a:t>improved coordination</a:t>
            </a:r>
            <a:r>
              <a:rPr lang="en-GB" sz="1700" dirty="0" smtClean="0">
                <a:solidFill>
                  <a:srgbClr val="293B45"/>
                </a:solidFill>
                <a:latin typeface="Noto Sans" charset="0"/>
                <a:ea typeface="Noto Sans" charset="0"/>
                <a:cs typeface="Noto Sans" charset="0"/>
              </a:rPr>
              <a:t>.</a:t>
            </a:r>
          </a:p>
          <a:p>
            <a:r>
              <a:rPr lang="en-GB" sz="1700" dirty="0" smtClean="0">
                <a:solidFill>
                  <a:srgbClr val="293B45"/>
                </a:solidFill>
                <a:latin typeface="Noto Sans" charset="0"/>
                <a:ea typeface="Noto Sans" charset="0"/>
                <a:cs typeface="Noto Sans" charset="0"/>
              </a:rPr>
              <a:t> </a:t>
            </a:r>
            <a:endParaRPr lang="en-GB" sz="1700" dirty="0">
              <a:solidFill>
                <a:srgbClr val="293B45"/>
              </a:solidFill>
              <a:latin typeface="Noto Sans" charset="0"/>
              <a:ea typeface="Noto Sans" charset="0"/>
              <a:cs typeface="Noto Sans" charset="0"/>
            </a:endParaRPr>
          </a:p>
        </p:txBody>
      </p:sp>
      <p:grpSp>
        <p:nvGrpSpPr>
          <p:cNvPr id="2" name="Group 1"/>
          <p:cNvGrpSpPr/>
          <p:nvPr/>
        </p:nvGrpSpPr>
        <p:grpSpPr>
          <a:xfrm>
            <a:off x="-5" y="457202"/>
            <a:ext cx="2240700" cy="449678"/>
            <a:chOff x="-5" y="457202"/>
            <a:chExt cx="2240700" cy="449678"/>
          </a:xfrm>
        </p:grpSpPr>
        <p:sp>
          <p:nvSpPr>
            <p:cNvPr id="11" name="Round Same Side Corner Rectangle 10"/>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9283" t="40504" r="56876" b="52197"/>
            <a:stretch/>
          </p:blipFill>
          <p:spPr>
            <a:xfrm>
              <a:off x="321276" y="527404"/>
              <a:ext cx="1795848" cy="309274"/>
            </a:xfrm>
            <a:prstGeom prst="rect">
              <a:avLst/>
            </a:prstGeom>
          </p:spPr>
        </p:pic>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2331530"/>
            <a:ext cx="1032132" cy="69100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3229454"/>
            <a:ext cx="1032132" cy="691004"/>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4283897"/>
            <a:ext cx="1032132" cy="691004"/>
          </a:xfrm>
          <a:prstGeom prst="rect">
            <a:avLst/>
          </a:prstGeom>
        </p:spPr>
      </p:pic>
      <p:sp>
        <p:nvSpPr>
          <p:cNvPr id="12" name="Rectangle 11"/>
          <p:cNvSpPr/>
          <p:nvPr/>
        </p:nvSpPr>
        <p:spPr>
          <a:xfrm>
            <a:off x="3578518" y="3005569"/>
            <a:ext cx="7133968" cy="1138773"/>
          </a:xfrm>
          <a:prstGeom prst="rect">
            <a:avLst/>
          </a:prstGeom>
        </p:spPr>
        <p:txBody>
          <a:bodyPr wrap="square">
            <a:spAutoFit/>
          </a:bodyPr>
          <a:lstStyle/>
          <a:p>
            <a:r>
              <a:rPr lang="en-GB" sz="1700" dirty="0" smtClean="0">
                <a:solidFill>
                  <a:srgbClr val="293B45"/>
                </a:solidFill>
                <a:latin typeface="Noto Sans" charset="0"/>
                <a:ea typeface="Noto Sans" charset="0"/>
                <a:cs typeface="Noto Sans" charset="0"/>
              </a:rPr>
              <a:t> </a:t>
            </a:r>
            <a:endParaRPr lang="en-GB" sz="1700" dirty="0">
              <a:solidFill>
                <a:srgbClr val="293B45"/>
              </a:solidFill>
              <a:latin typeface="Noto Sans" charset="0"/>
              <a:ea typeface="Noto Sans" charset="0"/>
              <a:cs typeface="Noto Sans" charset="0"/>
            </a:endParaRPr>
          </a:p>
          <a:p>
            <a:r>
              <a:rPr lang="en-GB" sz="1700" dirty="0" smtClean="0">
                <a:solidFill>
                  <a:srgbClr val="293B45"/>
                </a:solidFill>
                <a:latin typeface="Noto Sans" charset="0"/>
                <a:ea typeface="Noto Sans" charset="0"/>
                <a:cs typeface="Noto Sans" charset="0"/>
              </a:rPr>
              <a:t>Donor agencies, NGOs and UN agencies, often similarly </a:t>
            </a:r>
            <a:r>
              <a:rPr lang="en-GB" sz="1700" dirty="0" err="1" smtClean="0">
                <a:solidFill>
                  <a:srgbClr val="293B45"/>
                </a:solidFill>
                <a:latin typeface="Noto Sans" charset="0"/>
                <a:ea typeface="Noto Sans" charset="0"/>
                <a:cs typeface="Noto Sans" charset="0"/>
              </a:rPr>
              <a:t>siloed</a:t>
            </a:r>
            <a:r>
              <a:rPr lang="en-GB" sz="1700" dirty="0" smtClean="0">
                <a:solidFill>
                  <a:srgbClr val="293B45"/>
                </a:solidFill>
                <a:latin typeface="Noto Sans" charset="0"/>
                <a:ea typeface="Noto Sans" charset="0"/>
                <a:cs typeface="Noto Sans" charset="0"/>
              </a:rPr>
              <a:t>, risk reinforcing the separation. </a:t>
            </a:r>
          </a:p>
          <a:p>
            <a:endParaRPr lang="en-GB" sz="1700" dirty="0">
              <a:solidFill>
                <a:srgbClr val="293B45"/>
              </a:solidFill>
              <a:latin typeface="Noto Sans" charset="0"/>
              <a:ea typeface="Noto Sans" charset="0"/>
              <a:cs typeface="Noto Sans" charset="0"/>
            </a:endParaRPr>
          </a:p>
        </p:txBody>
      </p:sp>
      <p:sp>
        <p:nvSpPr>
          <p:cNvPr id="16" name="Rectangle 15"/>
          <p:cNvSpPr/>
          <p:nvPr/>
        </p:nvSpPr>
        <p:spPr>
          <a:xfrm>
            <a:off x="3578518" y="3920458"/>
            <a:ext cx="7133968" cy="1138773"/>
          </a:xfrm>
          <a:prstGeom prst="rect">
            <a:avLst/>
          </a:prstGeom>
        </p:spPr>
        <p:txBody>
          <a:bodyPr wrap="square">
            <a:spAutoFit/>
          </a:bodyPr>
          <a:lstStyle/>
          <a:p>
            <a:endParaRPr lang="en-GB" sz="1700" dirty="0">
              <a:solidFill>
                <a:srgbClr val="293B45"/>
              </a:solidFill>
              <a:latin typeface="Noto Sans" charset="0"/>
              <a:ea typeface="Noto Sans" charset="0"/>
              <a:cs typeface="Noto Sans" charset="0"/>
            </a:endParaRPr>
          </a:p>
          <a:p>
            <a:r>
              <a:rPr lang="en-GB" sz="1700" dirty="0">
                <a:solidFill>
                  <a:srgbClr val="293B45"/>
                </a:solidFill>
                <a:latin typeface="Noto Sans" charset="0"/>
                <a:ea typeface="Noto Sans" charset="0"/>
                <a:cs typeface="Noto Sans" charset="0"/>
              </a:rPr>
              <a:t>However, </a:t>
            </a:r>
            <a:r>
              <a:rPr lang="en-GB" sz="1700" b="1" dirty="0">
                <a:solidFill>
                  <a:srgbClr val="293B45"/>
                </a:solidFill>
                <a:latin typeface="Noto Sans" charset="0"/>
                <a:ea typeface="Noto Sans" charset="0"/>
                <a:cs typeface="Noto Sans" charset="0"/>
              </a:rPr>
              <a:t>enhanced information-sharing, joint policy-making and coordinated planning </a:t>
            </a:r>
            <a:r>
              <a:rPr lang="en-GB" sz="1700" dirty="0">
                <a:solidFill>
                  <a:srgbClr val="293B45"/>
                </a:solidFill>
                <a:latin typeface="Noto Sans" charset="0"/>
                <a:ea typeface="Noto Sans" charset="0"/>
                <a:cs typeface="Noto Sans" charset="0"/>
              </a:rPr>
              <a:t>are showing innovative approaches can be rapidly assessed and scaled up nationwide.</a:t>
            </a:r>
          </a:p>
        </p:txBody>
      </p:sp>
    </p:spTree>
    <p:extLst>
      <p:ext uri="{BB962C8B-B14F-4D97-AF65-F5344CB8AC3E}">
        <p14:creationId xmlns:p14="http://schemas.microsoft.com/office/powerpoint/2010/main" val="11532149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50000">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14:bounceEnd="50000">
                                          <p:cBhvr additive="base">
                                            <p:cTn id="13"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14:presetBounceEnd="50000">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14:bounceEnd="50000">
                                          <p:cBhvr additive="base">
                                            <p:cTn id="21" dur="10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22" dur="1000" fill="hold"/>
                                            <p:tgtEl>
                                              <p:spTgt spid="14"/>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14:presetBounceEnd="50000">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14:bounceEnd="50000">
                                          <p:cBhvr additive="base">
                                            <p:cTn id="29"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30" dur="1000" fill="hold"/>
                                            <p:tgtEl>
                                              <p:spTgt spid="15"/>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0-#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1000" fill="hold"/>
                                            <p:tgtEl>
                                              <p:spTgt spid="15"/>
                                            </p:tgtEl>
                                            <p:attrNameLst>
                                              <p:attrName>ppt_x</p:attrName>
                                            </p:attrNameLst>
                                          </p:cBhvr>
                                          <p:tavLst>
                                            <p:tav tm="0">
                                              <p:val>
                                                <p:strVal val="0-#ppt_w/2"/>
                                              </p:val>
                                            </p:tav>
                                            <p:tav tm="100000">
                                              <p:val>
                                                <p:strVal val="#ppt_x"/>
                                              </p:val>
                                            </p:tav>
                                          </p:tavLst>
                                        </p:anim>
                                        <p:anim calcmode="lin" valueType="num">
                                          <p:cBhvr additive="base">
                                            <p:cTn id="30" dur="1000" fill="hold"/>
                                            <p:tgtEl>
                                              <p:spTgt spid="15"/>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400"/>
            <a:ext cx="12204254" cy="63246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2101" y="1791244"/>
            <a:ext cx="1181197" cy="264051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1197" y="1273779"/>
            <a:ext cx="966874" cy="3157977"/>
          </a:xfrm>
          <a:prstGeom prst="rect">
            <a:avLst/>
          </a:prstGeom>
        </p:spPr>
      </p:pic>
      <p:grpSp>
        <p:nvGrpSpPr>
          <p:cNvPr id="16" name="Group 15"/>
          <p:cNvGrpSpPr/>
          <p:nvPr/>
        </p:nvGrpSpPr>
        <p:grpSpPr>
          <a:xfrm>
            <a:off x="-5" y="457202"/>
            <a:ext cx="2240700" cy="449678"/>
            <a:chOff x="-5" y="457202"/>
            <a:chExt cx="2240700" cy="449678"/>
          </a:xfrm>
        </p:grpSpPr>
        <p:sp>
          <p:nvSpPr>
            <p:cNvPr id="13" name="Round Same Side Corner Rectangle 12"/>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19283" t="40504" r="56876" b="52197"/>
            <a:stretch/>
          </p:blipFill>
          <p:spPr>
            <a:xfrm>
              <a:off x="321276" y="527404"/>
              <a:ext cx="1795848" cy="309274"/>
            </a:xfrm>
            <a:prstGeom prst="rect">
              <a:avLst/>
            </a:prstGeom>
          </p:spPr>
        </p:pic>
      </p:grpSp>
      <p:sp>
        <p:nvSpPr>
          <p:cNvPr id="18" name="Rounded Rectangle 17"/>
          <p:cNvSpPr/>
          <p:nvPr/>
        </p:nvSpPr>
        <p:spPr>
          <a:xfrm>
            <a:off x="4385514" y="2034202"/>
            <a:ext cx="3683731" cy="982391"/>
          </a:xfrm>
          <a:prstGeom prst="roundRect">
            <a:avLst>
              <a:gd name="adj" fmla="val 4354"/>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en-GB" sz="1450" dirty="0">
                <a:solidFill>
                  <a:srgbClr val="293B45"/>
                </a:solidFill>
                <a:latin typeface="Noto Sans" charset="0"/>
                <a:ea typeface="Noto Sans" charset="0"/>
                <a:cs typeface="Noto Sans" charset="0"/>
              </a:rPr>
              <a:t>Prioritises ‘nutrition-sensitive’ </a:t>
            </a:r>
            <a:r>
              <a:rPr lang="en-GB" sz="1450" dirty="0" smtClean="0">
                <a:solidFill>
                  <a:srgbClr val="293B45"/>
                </a:solidFill>
                <a:latin typeface="Noto Sans" charset="0"/>
                <a:ea typeface="Noto Sans" charset="0"/>
                <a:cs typeface="Noto Sans" charset="0"/>
              </a:rPr>
              <a:t/>
            </a:r>
            <a:br>
              <a:rPr lang="en-GB" sz="1450" dirty="0" smtClean="0">
                <a:solidFill>
                  <a:srgbClr val="293B45"/>
                </a:solidFill>
                <a:latin typeface="Noto Sans" charset="0"/>
                <a:ea typeface="Noto Sans" charset="0"/>
                <a:cs typeface="Noto Sans" charset="0"/>
              </a:rPr>
            </a:br>
            <a:r>
              <a:rPr lang="en-GB" sz="1450" dirty="0" smtClean="0">
                <a:solidFill>
                  <a:srgbClr val="293B45"/>
                </a:solidFill>
                <a:latin typeface="Noto Sans" charset="0"/>
                <a:ea typeface="Noto Sans" charset="0"/>
                <a:cs typeface="Noto Sans" charset="0"/>
              </a:rPr>
              <a:t>as </a:t>
            </a:r>
            <a:r>
              <a:rPr lang="en-GB" sz="1450" dirty="0">
                <a:solidFill>
                  <a:srgbClr val="293B45"/>
                </a:solidFill>
                <a:latin typeface="Noto Sans" charset="0"/>
                <a:ea typeface="Noto Sans" charset="0"/>
                <a:cs typeface="Noto Sans" charset="0"/>
              </a:rPr>
              <a:t>well as ‘nutrition-specific’ interventions.</a:t>
            </a:r>
          </a:p>
        </p:txBody>
      </p:sp>
      <p:sp>
        <p:nvSpPr>
          <p:cNvPr id="19" name="Rounded Rectangle 18"/>
          <p:cNvSpPr/>
          <p:nvPr/>
        </p:nvSpPr>
        <p:spPr>
          <a:xfrm>
            <a:off x="2240695" y="3111500"/>
            <a:ext cx="5828551" cy="1035393"/>
          </a:xfrm>
          <a:prstGeom prst="roundRect">
            <a:avLst>
              <a:gd name="adj" fmla="val 4292"/>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en-GB" sz="2400" dirty="0">
                <a:solidFill>
                  <a:srgbClr val="293B45"/>
                </a:solidFill>
                <a:latin typeface="Noto Sans" charset="0"/>
                <a:ea typeface="Noto Sans" charset="0"/>
                <a:cs typeface="Noto Sans" charset="0"/>
              </a:rPr>
              <a:t>Aims to improve </a:t>
            </a:r>
            <a:r>
              <a:rPr lang="en-GB" sz="2400" b="1" dirty="0">
                <a:solidFill>
                  <a:srgbClr val="293B45"/>
                </a:solidFill>
                <a:latin typeface="Noto Sans" charset="0"/>
                <a:ea typeface="Noto Sans" charset="0"/>
                <a:cs typeface="Noto Sans" charset="0"/>
              </a:rPr>
              <a:t>access to drinking water to</a:t>
            </a:r>
            <a:r>
              <a:rPr lang="en-GB" sz="2400" dirty="0">
                <a:solidFill>
                  <a:srgbClr val="293B45"/>
                </a:solidFill>
                <a:latin typeface="Noto Sans" charset="0"/>
                <a:ea typeface="Noto Sans" charset="0"/>
                <a:cs typeface="Noto Sans" charset="0"/>
              </a:rPr>
              <a:t> </a:t>
            </a:r>
            <a:r>
              <a:rPr lang="en-GB" sz="2400" b="1" dirty="0" smtClean="0">
                <a:solidFill>
                  <a:srgbClr val="293B45"/>
                </a:solidFill>
                <a:latin typeface="Noto Sans" charset="0"/>
                <a:ea typeface="Noto Sans" charset="0"/>
                <a:cs typeface="Noto Sans" charset="0"/>
              </a:rPr>
              <a:t>65</a:t>
            </a:r>
            <a:r>
              <a:rPr lang="en-GB" sz="2400" b="1" dirty="0">
                <a:solidFill>
                  <a:srgbClr val="293B45"/>
                </a:solidFill>
                <a:latin typeface="Noto Sans" charset="0"/>
                <a:ea typeface="Noto Sans" charset="0"/>
                <a:cs typeface="Noto Sans" charset="0"/>
              </a:rPr>
              <a:t>% of </a:t>
            </a:r>
            <a:r>
              <a:rPr lang="en-GB" sz="2400" b="1" dirty="0" smtClean="0">
                <a:solidFill>
                  <a:srgbClr val="293B45"/>
                </a:solidFill>
                <a:latin typeface="Noto Sans" charset="0"/>
                <a:ea typeface="Noto Sans" charset="0"/>
                <a:cs typeface="Noto Sans" charset="0"/>
              </a:rPr>
              <a:t>households</a:t>
            </a:r>
            <a:r>
              <a:rPr lang="en-GB" sz="2400" dirty="0">
                <a:solidFill>
                  <a:srgbClr val="293B45"/>
                </a:solidFill>
                <a:latin typeface="Noto Sans" charset="0"/>
                <a:ea typeface="Noto Sans" charset="0"/>
                <a:cs typeface="Noto Sans" charset="0"/>
              </a:rPr>
              <a:t>.</a:t>
            </a:r>
            <a:endParaRPr lang="en-GB" sz="2400" dirty="0" smtClean="0">
              <a:solidFill>
                <a:srgbClr val="293B45"/>
              </a:solidFill>
              <a:latin typeface="Noto Sans" charset="0"/>
              <a:ea typeface="Noto Sans" charset="0"/>
              <a:cs typeface="Noto Sans" charset="0"/>
            </a:endParaRPr>
          </a:p>
        </p:txBody>
      </p:sp>
      <p:sp>
        <p:nvSpPr>
          <p:cNvPr id="21" name="Rounded Rectangle 20"/>
          <p:cNvSpPr/>
          <p:nvPr/>
        </p:nvSpPr>
        <p:spPr>
          <a:xfrm>
            <a:off x="2240696" y="2034202"/>
            <a:ext cx="2051904" cy="982391"/>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en-GB" sz="2400" b="1" dirty="0" smtClean="0">
                <a:solidFill>
                  <a:srgbClr val="293B45"/>
                </a:solidFill>
                <a:latin typeface="Noto Sans" charset="0"/>
                <a:ea typeface="Noto Sans" charset="0"/>
                <a:cs typeface="Noto Sans" charset="0"/>
              </a:rPr>
              <a:t>The plan:</a:t>
            </a:r>
            <a:endParaRPr lang="en-GB" sz="2400" dirty="0">
              <a:solidFill>
                <a:srgbClr val="293B45"/>
              </a:solidFill>
              <a:latin typeface="Noto Sans" charset="0"/>
              <a:ea typeface="Noto Sans" charset="0"/>
              <a:cs typeface="Noto Sans" charset="0"/>
            </a:endParaRPr>
          </a:p>
        </p:txBody>
      </p:sp>
      <p:sp>
        <p:nvSpPr>
          <p:cNvPr id="25" name="Title 1"/>
          <p:cNvSpPr txBox="1">
            <a:spLocks/>
          </p:cNvSpPr>
          <p:nvPr/>
        </p:nvSpPr>
        <p:spPr>
          <a:xfrm>
            <a:off x="2266095" y="521310"/>
            <a:ext cx="7906605"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solidFill>
                  <a:srgbClr val="293B45"/>
                </a:solidFill>
                <a:latin typeface="Noto Sans" charset="0"/>
                <a:ea typeface="Noto Sans" charset="0"/>
                <a:cs typeface="Noto Sans" charset="0"/>
              </a:rPr>
              <a:t>Example: Madagascar’s coordinated action to tackle malnutrition</a:t>
            </a:r>
          </a:p>
        </p:txBody>
      </p:sp>
      <p:sp>
        <p:nvSpPr>
          <p:cNvPr id="26" name="Rounded Rectangle 25"/>
          <p:cNvSpPr/>
          <p:nvPr/>
        </p:nvSpPr>
        <p:spPr>
          <a:xfrm>
            <a:off x="2240695" y="4241799"/>
            <a:ext cx="2840825" cy="2148539"/>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en-GB" sz="1450" dirty="0">
                <a:solidFill>
                  <a:srgbClr val="293B45"/>
                </a:solidFill>
                <a:latin typeface="Noto Sans" charset="0"/>
                <a:ea typeface="Noto Sans" charset="0"/>
                <a:cs typeface="Noto Sans" charset="0"/>
              </a:rPr>
              <a:t>Aims to take a </a:t>
            </a:r>
            <a:r>
              <a:rPr lang="en-GB" sz="1450" dirty="0" smtClean="0">
                <a:solidFill>
                  <a:srgbClr val="293B45"/>
                </a:solidFill>
                <a:latin typeface="Noto Sans" charset="0"/>
                <a:ea typeface="Noto Sans" charset="0"/>
                <a:cs typeface="Noto Sans" charset="0"/>
              </a:rPr>
              <a:t/>
            </a:r>
            <a:br>
              <a:rPr lang="en-GB" sz="1450" dirty="0" smtClean="0">
                <a:solidFill>
                  <a:srgbClr val="293B45"/>
                </a:solidFill>
                <a:latin typeface="Noto Sans" charset="0"/>
                <a:ea typeface="Noto Sans" charset="0"/>
                <a:cs typeface="Noto Sans" charset="0"/>
              </a:rPr>
            </a:br>
            <a:r>
              <a:rPr lang="en-GB" sz="1450" dirty="0" smtClean="0">
                <a:solidFill>
                  <a:srgbClr val="293B45"/>
                </a:solidFill>
                <a:latin typeface="Noto Sans" charset="0"/>
                <a:ea typeface="Noto Sans" charset="0"/>
                <a:cs typeface="Noto Sans" charset="0"/>
              </a:rPr>
              <a:t>multi-sector </a:t>
            </a:r>
            <a:r>
              <a:rPr lang="en-GB" sz="1450" dirty="0">
                <a:solidFill>
                  <a:srgbClr val="293B45"/>
                </a:solidFill>
                <a:latin typeface="Noto Sans" charset="0"/>
                <a:ea typeface="Noto Sans" charset="0"/>
                <a:cs typeface="Noto Sans" charset="0"/>
              </a:rPr>
              <a:t>approach to </a:t>
            </a:r>
            <a:r>
              <a:rPr lang="en-GB" sz="1450" dirty="0" smtClean="0">
                <a:solidFill>
                  <a:srgbClr val="293B45"/>
                </a:solidFill>
                <a:latin typeface="Noto Sans" charset="0"/>
                <a:ea typeface="Noto Sans" charset="0"/>
                <a:cs typeface="Noto Sans" charset="0"/>
              </a:rPr>
              <a:t>reducing stunting </a:t>
            </a:r>
            <a:r>
              <a:rPr lang="en-GB" sz="1450" dirty="0">
                <a:solidFill>
                  <a:srgbClr val="293B45"/>
                </a:solidFill>
                <a:latin typeface="Noto Sans" charset="0"/>
                <a:ea typeface="Noto Sans" charset="0"/>
                <a:cs typeface="Noto Sans" charset="0"/>
              </a:rPr>
              <a:t>from </a:t>
            </a:r>
            <a:r>
              <a:rPr lang="en-GB" sz="2400" dirty="0" smtClean="0">
                <a:solidFill>
                  <a:srgbClr val="293B45"/>
                </a:solidFill>
                <a:latin typeface="Noto Sans" charset="0"/>
                <a:ea typeface="Noto Sans" charset="0"/>
                <a:cs typeface="Noto Sans" charset="0"/>
              </a:rPr>
              <a:t/>
            </a:r>
            <a:br>
              <a:rPr lang="en-GB" sz="2400" dirty="0" smtClean="0">
                <a:solidFill>
                  <a:srgbClr val="293B45"/>
                </a:solidFill>
                <a:latin typeface="Noto Sans" charset="0"/>
                <a:ea typeface="Noto Sans" charset="0"/>
                <a:cs typeface="Noto Sans" charset="0"/>
              </a:rPr>
            </a:br>
            <a:r>
              <a:rPr lang="en-GB" sz="2400" b="1" dirty="0" smtClean="0">
                <a:solidFill>
                  <a:srgbClr val="293B45"/>
                </a:solidFill>
                <a:latin typeface="Noto Sans" charset="0"/>
                <a:ea typeface="Noto Sans" charset="0"/>
                <a:cs typeface="Noto Sans" charset="0"/>
              </a:rPr>
              <a:t>47% </a:t>
            </a:r>
            <a:r>
              <a:rPr lang="en-GB" sz="2400" dirty="0">
                <a:solidFill>
                  <a:srgbClr val="293B45"/>
                </a:solidFill>
                <a:latin typeface="Noto Sans" charset="0"/>
                <a:ea typeface="Noto Sans" charset="0"/>
                <a:cs typeface="Noto Sans" charset="0"/>
              </a:rPr>
              <a:t>to</a:t>
            </a:r>
            <a:r>
              <a:rPr lang="en-GB" sz="2400" b="1" dirty="0" smtClean="0">
                <a:solidFill>
                  <a:srgbClr val="293B45"/>
                </a:solidFill>
                <a:latin typeface="Noto Sans" charset="0"/>
                <a:ea typeface="Noto Sans" charset="0"/>
                <a:cs typeface="Noto Sans" charset="0"/>
              </a:rPr>
              <a:t> 38% </a:t>
            </a:r>
            <a:br>
              <a:rPr lang="en-GB" sz="2400" b="1" dirty="0" smtClean="0">
                <a:solidFill>
                  <a:srgbClr val="293B45"/>
                </a:solidFill>
                <a:latin typeface="Noto Sans" charset="0"/>
                <a:ea typeface="Noto Sans" charset="0"/>
                <a:cs typeface="Noto Sans" charset="0"/>
              </a:rPr>
            </a:br>
            <a:r>
              <a:rPr lang="en-GB" sz="2400" b="1" dirty="0" smtClean="0">
                <a:solidFill>
                  <a:srgbClr val="293B45"/>
                </a:solidFill>
                <a:latin typeface="Noto Sans" charset="0"/>
                <a:ea typeface="Noto Sans" charset="0"/>
                <a:cs typeface="Noto Sans" charset="0"/>
              </a:rPr>
              <a:t>by 2020</a:t>
            </a:r>
            <a:r>
              <a:rPr lang="en-GB" sz="2400" dirty="0">
                <a:solidFill>
                  <a:srgbClr val="293B45"/>
                </a:solidFill>
                <a:latin typeface="Noto Sans" charset="0"/>
                <a:ea typeface="Noto Sans" charset="0"/>
                <a:cs typeface="Noto Sans" charset="0"/>
              </a:rPr>
              <a:t>.</a:t>
            </a:r>
          </a:p>
          <a:p>
            <a:endParaRPr lang="en-GB" sz="3600" b="1" dirty="0">
              <a:solidFill>
                <a:srgbClr val="293B45"/>
              </a:solidFill>
              <a:latin typeface="Noto Sans" charset="0"/>
              <a:ea typeface="Noto Sans" charset="0"/>
              <a:cs typeface="Noto Sans" charset="0"/>
            </a:endParaRPr>
          </a:p>
        </p:txBody>
      </p:sp>
      <p:sp>
        <p:nvSpPr>
          <p:cNvPr id="27" name="Rounded Rectangle 26"/>
          <p:cNvSpPr/>
          <p:nvPr/>
        </p:nvSpPr>
        <p:spPr>
          <a:xfrm>
            <a:off x="5167018" y="4241800"/>
            <a:ext cx="2902228" cy="2148539"/>
          </a:xfrm>
          <a:prstGeom prst="roundRect">
            <a:avLst>
              <a:gd name="adj" fmla="val 4292"/>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0" bIns="72000" rtlCol="0" anchor="t" anchorCtr="0"/>
          <a:lstStyle/>
          <a:p>
            <a:r>
              <a:rPr lang="en-GB" sz="1450" dirty="0">
                <a:solidFill>
                  <a:srgbClr val="293B45"/>
                </a:solidFill>
                <a:latin typeface="Noto Sans" charset="0"/>
                <a:ea typeface="Noto Sans" charset="0"/>
                <a:cs typeface="Noto Sans" charset="0"/>
              </a:rPr>
              <a:t>Aims to improve </a:t>
            </a:r>
            <a:r>
              <a:rPr lang="en-GB" sz="1450" dirty="0" smtClean="0">
                <a:solidFill>
                  <a:srgbClr val="293B45"/>
                </a:solidFill>
                <a:latin typeface="Noto Sans" charset="0"/>
                <a:ea typeface="Noto Sans" charset="0"/>
                <a:cs typeface="Noto Sans" charset="0"/>
              </a:rPr>
              <a:t/>
            </a:r>
            <a:br>
              <a:rPr lang="en-GB" sz="1450" dirty="0" smtClean="0">
                <a:solidFill>
                  <a:srgbClr val="293B45"/>
                </a:solidFill>
                <a:latin typeface="Noto Sans" charset="0"/>
                <a:ea typeface="Noto Sans" charset="0"/>
                <a:cs typeface="Noto Sans" charset="0"/>
              </a:rPr>
            </a:br>
            <a:r>
              <a:rPr lang="en-GB" sz="2400" b="1" dirty="0" smtClean="0">
                <a:solidFill>
                  <a:srgbClr val="293B45"/>
                </a:solidFill>
                <a:latin typeface="Noto Sans" charset="0"/>
                <a:ea typeface="Noto Sans" charset="0"/>
                <a:cs typeface="Noto Sans" charset="0"/>
              </a:rPr>
              <a:t>access </a:t>
            </a:r>
            <a:r>
              <a:rPr lang="en-GB" sz="2400" b="1" dirty="0">
                <a:solidFill>
                  <a:srgbClr val="293B45"/>
                </a:solidFill>
                <a:latin typeface="Noto Sans" charset="0"/>
                <a:ea typeface="Noto Sans" charset="0"/>
                <a:cs typeface="Noto Sans" charset="0"/>
              </a:rPr>
              <a:t>to </a:t>
            </a:r>
            <a:r>
              <a:rPr lang="en-GB" sz="2400" b="1" dirty="0" smtClean="0">
                <a:solidFill>
                  <a:srgbClr val="293B45"/>
                </a:solidFill>
                <a:latin typeface="Noto Sans" charset="0"/>
                <a:ea typeface="Noto Sans" charset="0"/>
                <a:cs typeface="Noto Sans" charset="0"/>
              </a:rPr>
              <a:t>sanitation to </a:t>
            </a:r>
            <a:br>
              <a:rPr lang="en-GB" sz="2400" b="1" dirty="0" smtClean="0">
                <a:solidFill>
                  <a:srgbClr val="293B45"/>
                </a:solidFill>
                <a:latin typeface="Noto Sans" charset="0"/>
                <a:ea typeface="Noto Sans" charset="0"/>
                <a:cs typeface="Noto Sans" charset="0"/>
              </a:rPr>
            </a:br>
            <a:r>
              <a:rPr lang="en-GB" sz="2400" b="1" dirty="0" smtClean="0">
                <a:solidFill>
                  <a:srgbClr val="293B45"/>
                </a:solidFill>
                <a:latin typeface="Noto Sans" charset="0"/>
                <a:ea typeface="Noto Sans" charset="0"/>
                <a:cs typeface="Noto Sans" charset="0"/>
              </a:rPr>
              <a:t>30% </a:t>
            </a:r>
            <a:r>
              <a:rPr lang="en-GB" sz="1450" dirty="0" smtClean="0">
                <a:solidFill>
                  <a:srgbClr val="293B45"/>
                </a:solidFill>
                <a:latin typeface="Noto Sans" charset="0"/>
                <a:ea typeface="Noto Sans" charset="0"/>
                <a:cs typeface="Noto Sans" charset="0"/>
              </a:rPr>
              <a:t>of </a:t>
            </a:r>
            <a:r>
              <a:rPr lang="en-GB" sz="1450" dirty="0">
                <a:solidFill>
                  <a:srgbClr val="293B45"/>
                </a:solidFill>
                <a:latin typeface="Noto Sans" charset="0"/>
                <a:ea typeface="Noto Sans" charset="0"/>
                <a:cs typeface="Noto Sans" charset="0"/>
              </a:rPr>
              <a:t>the population </a:t>
            </a:r>
            <a:r>
              <a:rPr lang="en-GB" sz="1450" dirty="0" smtClean="0">
                <a:solidFill>
                  <a:srgbClr val="293B45"/>
                </a:solidFill>
                <a:latin typeface="Noto Sans" charset="0"/>
                <a:ea typeface="Noto Sans" charset="0"/>
                <a:cs typeface="Noto Sans" charset="0"/>
              </a:rPr>
              <a:t/>
            </a:r>
            <a:br>
              <a:rPr lang="en-GB" sz="1450" dirty="0" smtClean="0">
                <a:solidFill>
                  <a:srgbClr val="293B45"/>
                </a:solidFill>
                <a:latin typeface="Noto Sans" charset="0"/>
                <a:ea typeface="Noto Sans" charset="0"/>
                <a:cs typeface="Noto Sans" charset="0"/>
              </a:rPr>
            </a:br>
            <a:r>
              <a:rPr lang="en-GB" sz="1450" dirty="0" smtClean="0">
                <a:solidFill>
                  <a:srgbClr val="293B45"/>
                </a:solidFill>
                <a:latin typeface="Noto Sans" charset="0"/>
                <a:ea typeface="Noto Sans" charset="0"/>
                <a:cs typeface="Noto Sans" charset="0"/>
              </a:rPr>
              <a:t>and </a:t>
            </a:r>
            <a:r>
              <a:rPr lang="en-GB" sz="1450" dirty="0">
                <a:solidFill>
                  <a:srgbClr val="293B45"/>
                </a:solidFill>
                <a:latin typeface="Noto Sans" charset="0"/>
                <a:ea typeface="Noto Sans" charset="0"/>
                <a:cs typeface="Noto Sans" charset="0"/>
              </a:rPr>
              <a:t>to promote good food and hand hygiene.</a:t>
            </a:r>
          </a:p>
        </p:txBody>
      </p:sp>
      <p:sp>
        <p:nvSpPr>
          <p:cNvPr id="3" name="Rectangle 2"/>
          <p:cNvSpPr/>
          <p:nvPr/>
        </p:nvSpPr>
        <p:spPr>
          <a:xfrm>
            <a:off x="2266495" y="923543"/>
            <a:ext cx="6096000" cy="923330"/>
          </a:xfrm>
          <a:prstGeom prst="rect">
            <a:avLst/>
          </a:prstGeom>
        </p:spPr>
        <p:txBody>
          <a:bodyPr>
            <a:spAutoFit/>
          </a:bodyPr>
          <a:lstStyle/>
          <a:p>
            <a:r>
              <a:rPr lang="en-GB" dirty="0">
                <a:solidFill>
                  <a:srgbClr val="293B45"/>
                </a:solidFill>
                <a:latin typeface="Noto Sans" charset="0"/>
                <a:ea typeface="Noto Sans" charset="0"/>
                <a:cs typeface="Noto Sans" charset="0"/>
              </a:rPr>
              <a:t>The Government is strengthening coordination on malnutrition and WASH through the National Action Plan for Nutrition Phase III (2017-2021). </a:t>
            </a:r>
          </a:p>
        </p:txBody>
      </p:sp>
    </p:spTree>
    <p:extLst>
      <p:ext uri="{BB962C8B-B14F-4D97-AF65-F5344CB8AC3E}">
        <p14:creationId xmlns:p14="http://schemas.microsoft.com/office/powerpoint/2010/main" val="67981043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50000">
                                          <p:cBhvr additive="base">
                                            <p:cTn id="7" dur="10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14:presetBounceEnd="50000">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14:bounceEnd="50000">
                                          <p:cBhvr additive="base">
                                            <p:cTn id="12" dur="2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13" dur="200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2" fill="hold" grpId="0" nodeType="withEffect" p14:presetBounceEnd="50000">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14:bounceEnd="50000">
                                          <p:cBhvr additive="base">
                                            <p:cTn id="16" dur="20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17" dur="200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1" fill="hold" grpId="0" nodeType="withEffect" p14:presetBounceEnd="50000">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14:bounceEnd="50000">
                                          <p:cBhvr additive="base">
                                            <p:cTn id="20" dur="20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21" dur="2000" fill="hold"/>
                                            <p:tgtEl>
                                              <p:spTgt spid="21"/>
                                            </p:tgtEl>
                                            <p:attrNameLst>
                                              <p:attrName>ppt_y</p:attrName>
                                            </p:attrNameLst>
                                          </p:cBhvr>
                                          <p:tavLst>
                                            <p:tav tm="0">
                                              <p:val>
                                                <p:strVal val="0-#ppt_h/2"/>
                                              </p:val>
                                            </p:tav>
                                            <p:tav tm="100000">
                                              <p:val>
                                                <p:strVal val="#ppt_y"/>
                                              </p:val>
                                            </p:tav>
                                          </p:tavLst>
                                        </p:anim>
                                      </p:childTnLst>
                                    </p:cTn>
                                  </p:par>
                                  <p:par>
                                    <p:cTn id="22" presetID="2" presetClass="entr" presetSubtype="4" fill="hold" nodeType="withEffect" p14:presetBounceEnd="50000">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14:bounceEnd="50000">
                                          <p:cBhvr additive="base">
                                            <p:cTn id="24" dur="10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25" dur="10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14:presetBounceEnd="50000">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14:bounceEnd="50000">
                                          <p:cBhvr additive="base">
                                            <p:cTn id="28" dur="10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9" dur="10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8" fill="hold" grpId="0" nodeType="withEffect" p14:presetBounceEnd="50000">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14:bounceEnd="50000">
                                          <p:cBhvr additive="base">
                                            <p:cTn id="32" dur="2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33" dur="2000" fill="hold"/>
                                            <p:tgtEl>
                                              <p:spTgt spid="26"/>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14:presetBounceEnd="50000">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14:bounceEnd="50000">
                                          <p:cBhvr additive="base">
                                            <p:cTn id="36" dur="20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37"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2000" fill="hold"/>
                                            <p:tgtEl>
                                              <p:spTgt spid="18"/>
                                            </p:tgtEl>
                                            <p:attrNameLst>
                                              <p:attrName>ppt_x</p:attrName>
                                            </p:attrNameLst>
                                          </p:cBhvr>
                                          <p:tavLst>
                                            <p:tav tm="0">
                                              <p:val>
                                                <p:strVal val="#ppt_x"/>
                                              </p:val>
                                            </p:tav>
                                            <p:tav tm="100000">
                                              <p:val>
                                                <p:strVal val="#ppt_x"/>
                                              </p:val>
                                            </p:tav>
                                          </p:tavLst>
                                        </p:anim>
                                        <p:anim calcmode="lin" valueType="num">
                                          <p:cBhvr additive="base">
                                            <p:cTn id="13" dur="200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000" fill="hold"/>
                                            <p:tgtEl>
                                              <p:spTgt spid="19"/>
                                            </p:tgtEl>
                                            <p:attrNameLst>
                                              <p:attrName>ppt_x</p:attrName>
                                            </p:attrNameLst>
                                          </p:cBhvr>
                                          <p:tavLst>
                                            <p:tav tm="0">
                                              <p:val>
                                                <p:strVal val="1+#ppt_w/2"/>
                                              </p:val>
                                            </p:tav>
                                            <p:tav tm="100000">
                                              <p:val>
                                                <p:strVal val="#ppt_x"/>
                                              </p:val>
                                            </p:tav>
                                          </p:tavLst>
                                        </p:anim>
                                        <p:anim calcmode="lin" valueType="num">
                                          <p:cBhvr additive="base">
                                            <p:cTn id="17" dur="200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2000" fill="hold"/>
                                            <p:tgtEl>
                                              <p:spTgt spid="21"/>
                                            </p:tgtEl>
                                            <p:attrNameLst>
                                              <p:attrName>ppt_x</p:attrName>
                                            </p:attrNameLst>
                                          </p:cBhvr>
                                          <p:tavLst>
                                            <p:tav tm="0">
                                              <p:val>
                                                <p:strVal val="#ppt_x"/>
                                              </p:val>
                                            </p:tav>
                                            <p:tav tm="100000">
                                              <p:val>
                                                <p:strVal val="#ppt_x"/>
                                              </p:val>
                                            </p:tav>
                                          </p:tavLst>
                                        </p:anim>
                                        <p:anim calcmode="lin" valueType="num">
                                          <p:cBhvr additive="base">
                                            <p:cTn id="21" dur="2000" fill="hold"/>
                                            <p:tgtEl>
                                              <p:spTgt spid="21"/>
                                            </p:tgtEl>
                                            <p:attrNameLst>
                                              <p:attrName>ppt_y</p:attrName>
                                            </p:attrNameLst>
                                          </p:cBhvr>
                                          <p:tavLst>
                                            <p:tav tm="0">
                                              <p:val>
                                                <p:strVal val="0-#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000" fill="hold"/>
                                            <p:tgtEl>
                                              <p:spTgt spid="11"/>
                                            </p:tgtEl>
                                            <p:attrNameLst>
                                              <p:attrName>ppt_x</p:attrName>
                                            </p:attrNameLst>
                                          </p:cBhvr>
                                          <p:tavLst>
                                            <p:tav tm="0">
                                              <p:val>
                                                <p:strVal val="#ppt_x"/>
                                              </p:val>
                                            </p:tav>
                                            <p:tav tm="100000">
                                              <p:val>
                                                <p:strVal val="#ppt_x"/>
                                              </p:val>
                                            </p:tav>
                                          </p:tavLst>
                                        </p:anim>
                                        <p:anim calcmode="lin" valueType="num">
                                          <p:cBhvr additive="base">
                                            <p:cTn id="25" dur="10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1000" fill="hold"/>
                                            <p:tgtEl>
                                              <p:spTgt spid="12"/>
                                            </p:tgtEl>
                                            <p:attrNameLst>
                                              <p:attrName>ppt_x</p:attrName>
                                            </p:attrNameLst>
                                          </p:cBhvr>
                                          <p:tavLst>
                                            <p:tav tm="0">
                                              <p:val>
                                                <p:strVal val="#ppt_x"/>
                                              </p:val>
                                            </p:tav>
                                            <p:tav tm="100000">
                                              <p:val>
                                                <p:strVal val="#ppt_x"/>
                                              </p:val>
                                            </p:tav>
                                          </p:tavLst>
                                        </p:anim>
                                        <p:anim calcmode="lin" valueType="num">
                                          <p:cBhvr additive="base">
                                            <p:cTn id="29" dur="10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2000" fill="hold"/>
                                            <p:tgtEl>
                                              <p:spTgt spid="26"/>
                                            </p:tgtEl>
                                            <p:attrNameLst>
                                              <p:attrName>ppt_x</p:attrName>
                                            </p:attrNameLst>
                                          </p:cBhvr>
                                          <p:tavLst>
                                            <p:tav tm="0">
                                              <p:val>
                                                <p:strVal val="0-#ppt_w/2"/>
                                              </p:val>
                                            </p:tav>
                                            <p:tav tm="100000">
                                              <p:val>
                                                <p:strVal val="#ppt_x"/>
                                              </p:val>
                                            </p:tav>
                                          </p:tavLst>
                                        </p:anim>
                                        <p:anim calcmode="lin" valueType="num">
                                          <p:cBhvr additive="base">
                                            <p:cTn id="33" dur="2000" fill="hold"/>
                                            <p:tgtEl>
                                              <p:spTgt spid="26"/>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2000" fill="hold"/>
                                            <p:tgtEl>
                                              <p:spTgt spid="27"/>
                                            </p:tgtEl>
                                            <p:attrNameLst>
                                              <p:attrName>ppt_x</p:attrName>
                                            </p:attrNameLst>
                                          </p:cBhvr>
                                          <p:tavLst>
                                            <p:tav tm="0">
                                              <p:val>
                                                <p:strVal val="#ppt_x"/>
                                              </p:val>
                                            </p:tav>
                                            <p:tav tm="100000">
                                              <p:val>
                                                <p:strVal val="#ppt_x"/>
                                              </p:val>
                                            </p:tav>
                                          </p:tavLst>
                                        </p:anim>
                                        <p:anim calcmode="lin" valueType="num">
                                          <p:cBhvr additive="base">
                                            <p:cTn id="37"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6" grpId="0" animBg="1"/>
          <p:bldP spid="27"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6" name="Group 15"/>
          <p:cNvGrpSpPr/>
          <p:nvPr/>
        </p:nvGrpSpPr>
        <p:grpSpPr>
          <a:xfrm>
            <a:off x="-5" y="457202"/>
            <a:ext cx="2240700" cy="449678"/>
            <a:chOff x="-5" y="457202"/>
            <a:chExt cx="2240700" cy="449678"/>
          </a:xfrm>
        </p:grpSpPr>
        <p:sp>
          <p:nvSpPr>
            <p:cNvPr id="13" name="Round Same Side Corner Rectangle 12"/>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9283" t="40504" r="56876" b="52197"/>
            <a:stretch/>
          </p:blipFill>
          <p:spPr>
            <a:xfrm>
              <a:off x="321276" y="527404"/>
              <a:ext cx="1795848" cy="309274"/>
            </a:xfrm>
            <a:prstGeom prst="rect">
              <a:avLst/>
            </a:prstGeom>
          </p:spPr>
        </p:pic>
      </p:grpSp>
      <p:sp>
        <p:nvSpPr>
          <p:cNvPr id="18" name="Rounded Rectangle 17"/>
          <p:cNvSpPr/>
          <p:nvPr/>
        </p:nvSpPr>
        <p:spPr>
          <a:xfrm>
            <a:off x="2317950" y="2920998"/>
            <a:ext cx="5810858" cy="3447752"/>
          </a:xfrm>
          <a:prstGeom prst="roundRect">
            <a:avLst>
              <a:gd name="adj" fmla="val 4354"/>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251999" bIns="72000" rtlCol="0" anchor="t" anchorCtr="0">
            <a:noAutofit/>
          </a:bodyPr>
          <a:lstStyle/>
          <a:p>
            <a:pPr>
              <a:buSzPct val="95000"/>
            </a:pPr>
            <a:r>
              <a:rPr lang="en-GB" sz="1450" dirty="0">
                <a:solidFill>
                  <a:srgbClr val="293B45"/>
                </a:solidFill>
                <a:latin typeface="Noto Sans" charset="0"/>
                <a:ea typeface="Noto Sans" charset="0"/>
                <a:cs typeface="Noto Sans" charset="0"/>
              </a:rPr>
              <a:t>In ten municipalities with </a:t>
            </a:r>
            <a:r>
              <a:rPr lang="en-GB" sz="1600" b="1" dirty="0">
                <a:solidFill>
                  <a:srgbClr val="293B45"/>
                </a:solidFill>
                <a:latin typeface="Noto Sans" charset="0"/>
                <a:ea typeface="Noto Sans" charset="0"/>
                <a:cs typeface="Noto Sans" charset="0"/>
              </a:rPr>
              <a:t>highest diarrhoea incidence and worst WASH infrastructure</a:t>
            </a:r>
            <a:r>
              <a:rPr lang="en-GB" sz="1450" dirty="0">
                <a:solidFill>
                  <a:srgbClr val="293B45"/>
                </a:solidFill>
                <a:latin typeface="Noto Sans" charset="0"/>
                <a:ea typeface="Noto Sans" charset="0"/>
                <a:cs typeface="Noto Sans" charset="0"/>
              </a:rPr>
              <a:t>, the project</a:t>
            </a:r>
            <a:r>
              <a:rPr lang="en-GB" sz="1450" dirty="0" smtClean="0">
                <a:solidFill>
                  <a:srgbClr val="293B45"/>
                </a:solidFill>
                <a:latin typeface="Noto Sans" charset="0"/>
                <a:ea typeface="Noto Sans" charset="0"/>
                <a:cs typeface="Noto Sans" charset="0"/>
              </a:rPr>
              <a:t>:</a:t>
            </a:r>
            <a:br>
              <a:rPr lang="en-GB" sz="1450" dirty="0" smtClean="0">
                <a:solidFill>
                  <a:srgbClr val="293B45"/>
                </a:solidFill>
                <a:latin typeface="Noto Sans" charset="0"/>
                <a:ea typeface="Noto Sans" charset="0"/>
                <a:cs typeface="Noto Sans" charset="0"/>
              </a:rPr>
            </a:br>
            <a:endParaRPr lang="en-GB" sz="1450" dirty="0" smtClean="0">
              <a:solidFill>
                <a:srgbClr val="293B45"/>
              </a:solidFill>
              <a:latin typeface="Noto Sans" charset="0"/>
              <a:ea typeface="Noto Sans" charset="0"/>
              <a:cs typeface="Noto Sans" charset="0"/>
            </a:endParaRPr>
          </a:p>
          <a:p>
            <a:pPr marL="285750" indent="-285750">
              <a:buSzPct val="95000"/>
              <a:buFont typeface="Arial" charset="0"/>
              <a:buChar char="•"/>
            </a:pPr>
            <a:r>
              <a:rPr lang="en-GB" sz="1450" dirty="0" smtClean="0">
                <a:solidFill>
                  <a:srgbClr val="293B45"/>
                </a:solidFill>
                <a:latin typeface="Noto Sans" charset="0"/>
                <a:ea typeface="Noto Sans" charset="0"/>
                <a:cs typeface="Noto Sans" charset="0"/>
              </a:rPr>
              <a:t>increased </a:t>
            </a:r>
            <a:r>
              <a:rPr lang="en-GB" sz="1450" dirty="0">
                <a:solidFill>
                  <a:srgbClr val="293B45"/>
                </a:solidFill>
                <a:latin typeface="Noto Sans" charset="0"/>
                <a:ea typeface="Noto Sans" charset="0"/>
                <a:cs typeface="Noto Sans" charset="0"/>
              </a:rPr>
              <a:t>the number of people served with basic water and sanitation</a:t>
            </a:r>
          </a:p>
          <a:p>
            <a:pPr marL="285750" indent="-285750">
              <a:buSzPct val="95000"/>
              <a:buFont typeface="Arial" charset="0"/>
              <a:buChar char="•"/>
            </a:pPr>
            <a:r>
              <a:rPr lang="en-GB" sz="1450" dirty="0">
                <a:solidFill>
                  <a:srgbClr val="293B45"/>
                </a:solidFill>
                <a:latin typeface="Noto Sans" charset="0"/>
                <a:ea typeface="Noto Sans" charset="0"/>
                <a:cs typeface="Noto Sans" charset="0"/>
              </a:rPr>
              <a:t>trained community health agents in environmental control, hygiene, and WASH management </a:t>
            </a:r>
          </a:p>
          <a:p>
            <a:pPr marL="285750" indent="-285750">
              <a:buSzPct val="95000"/>
              <a:buFont typeface="Arial" charset="0"/>
              <a:buChar char="•"/>
            </a:pPr>
            <a:r>
              <a:rPr lang="en-GB" sz="1450" dirty="0">
                <a:solidFill>
                  <a:srgbClr val="293B45"/>
                </a:solidFill>
                <a:latin typeface="Noto Sans" charset="0"/>
                <a:ea typeface="Noto Sans" charset="0"/>
                <a:cs typeface="Noto Sans" charset="0"/>
              </a:rPr>
              <a:t>used scorecards and incentives to improve household sanitation and hygiene behaviours </a:t>
            </a:r>
          </a:p>
          <a:p>
            <a:pPr marL="285750" indent="-285750">
              <a:buSzPct val="95000"/>
              <a:buFont typeface="Arial" charset="0"/>
              <a:buChar char="•"/>
            </a:pPr>
            <a:r>
              <a:rPr lang="en-GB" sz="1450" dirty="0">
                <a:solidFill>
                  <a:srgbClr val="293B45"/>
                </a:solidFill>
                <a:latin typeface="Noto Sans" charset="0"/>
                <a:ea typeface="Noto Sans" charset="0"/>
                <a:cs typeface="Noto Sans" charset="0"/>
              </a:rPr>
              <a:t>improved monitoring of water quality along with river basin planning </a:t>
            </a:r>
          </a:p>
          <a:p>
            <a:pPr marL="285750" indent="-285750">
              <a:buSzPct val="95000"/>
              <a:buFont typeface="Arial" charset="0"/>
              <a:buChar char="•"/>
            </a:pPr>
            <a:r>
              <a:rPr lang="en-GB" sz="1450" dirty="0">
                <a:solidFill>
                  <a:srgbClr val="293B45"/>
                </a:solidFill>
                <a:latin typeface="Noto Sans" charset="0"/>
                <a:ea typeface="Noto Sans" charset="0"/>
                <a:cs typeface="Noto Sans" charset="0"/>
              </a:rPr>
              <a:t>increased the coverage of family health teams </a:t>
            </a:r>
          </a:p>
          <a:p>
            <a:pPr marL="285750" indent="-285750">
              <a:buSzPct val="95000"/>
              <a:buFont typeface="Arial" charset="0"/>
              <a:buChar char="•"/>
            </a:pPr>
            <a:r>
              <a:rPr lang="en-GB" sz="1450" dirty="0">
                <a:solidFill>
                  <a:srgbClr val="293B45"/>
                </a:solidFill>
                <a:latin typeface="Noto Sans" charset="0"/>
                <a:ea typeface="Noto Sans" charset="0"/>
                <a:cs typeface="Noto Sans" charset="0"/>
              </a:rPr>
              <a:t>increased rotavirus vaccination in children younger than one year</a:t>
            </a:r>
          </a:p>
        </p:txBody>
      </p:sp>
      <p:sp>
        <p:nvSpPr>
          <p:cNvPr id="20" name="Rounded Rectangle 19"/>
          <p:cNvSpPr/>
          <p:nvPr/>
        </p:nvSpPr>
        <p:spPr>
          <a:xfrm>
            <a:off x="2317950" y="1214302"/>
            <a:ext cx="3829905" cy="1630498"/>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en-GB" sz="1450" dirty="0">
                <a:solidFill>
                  <a:srgbClr val="293B45"/>
                </a:solidFill>
                <a:latin typeface="Noto Sans" charset="0"/>
                <a:ea typeface="Noto Sans" charset="0"/>
                <a:cs typeface="Noto Sans" charset="0"/>
              </a:rPr>
              <a:t>Multi-sectoral project – </a:t>
            </a:r>
            <a:r>
              <a:rPr lang="en-GB" sz="1600" b="1" dirty="0">
                <a:solidFill>
                  <a:srgbClr val="293B45"/>
                </a:solidFill>
                <a:latin typeface="Noto Sans" charset="0"/>
                <a:ea typeface="Noto Sans" charset="0"/>
                <a:cs typeface="Noto Sans" charset="0"/>
              </a:rPr>
              <a:t>health, water, sanitation, public management, and planning</a:t>
            </a:r>
            <a:r>
              <a:rPr lang="en-GB" sz="1450" dirty="0">
                <a:solidFill>
                  <a:srgbClr val="293B45"/>
                </a:solidFill>
                <a:latin typeface="Noto Sans" charset="0"/>
                <a:ea typeface="Noto Sans" charset="0"/>
                <a:cs typeface="Noto Sans" charset="0"/>
              </a:rPr>
              <a:t>, coordinated under the secretary of financing.</a:t>
            </a:r>
          </a:p>
        </p:txBody>
      </p:sp>
      <p:sp>
        <p:nvSpPr>
          <p:cNvPr id="21" name="Rounded Rectangle 20"/>
          <p:cNvSpPr/>
          <p:nvPr/>
        </p:nvSpPr>
        <p:spPr>
          <a:xfrm>
            <a:off x="6249454" y="1214302"/>
            <a:ext cx="1879353" cy="1630498"/>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en-GB" sz="1450" dirty="0">
                <a:solidFill>
                  <a:srgbClr val="293B45"/>
                </a:solidFill>
                <a:latin typeface="Noto Sans" charset="0"/>
                <a:ea typeface="Noto Sans" charset="0"/>
                <a:cs typeface="Noto Sans" charset="0"/>
              </a:rPr>
              <a:t>Government supported </a:t>
            </a:r>
            <a:r>
              <a:rPr lang="en-GB" sz="1450" dirty="0" smtClean="0">
                <a:solidFill>
                  <a:srgbClr val="293B45"/>
                </a:solidFill>
                <a:latin typeface="Noto Sans" charset="0"/>
                <a:ea typeface="Noto Sans" charset="0"/>
                <a:cs typeface="Noto Sans" charset="0"/>
              </a:rPr>
              <a:t/>
            </a:r>
            <a:br>
              <a:rPr lang="en-GB" sz="1450" dirty="0" smtClean="0">
                <a:solidFill>
                  <a:srgbClr val="293B45"/>
                </a:solidFill>
                <a:latin typeface="Noto Sans" charset="0"/>
                <a:ea typeface="Noto Sans" charset="0"/>
                <a:cs typeface="Noto Sans" charset="0"/>
              </a:rPr>
            </a:br>
            <a:r>
              <a:rPr lang="en-GB" sz="1450" dirty="0" smtClean="0">
                <a:solidFill>
                  <a:srgbClr val="293B45"/>
                </a:solidFill>
                <a:latin typeface="Noto Sans" charset="0"/>
                <a:ea typeface="Noto Sans" charset="0"/>
                <a:cs typeface="Noto Sans" charset="0"/>
              </a:rPr>
              <a:t>by </a:t>
            </a:r>
            <a:r>
              <a:rPr lang="en-GB" sz="1450">
                <a:solidFill>
                  <a:srgbClr val="293B45"/>
                </a:solidFill>
                <a:latin typeface="Noto Sans" charset="0"/>
                <a:ea typeface="Noto Sans" charset="0"/>
                <a:cs typeface="Noto Sans" charset="0"/>
              </a:rPr>
              <a:t>World </a:t>
            </a:r>
            <a:r>
              <a:rPr lang="en-GB" sz="1450" smtClean="0">
                <a:solidFill>
                  <a:srgbClr val="293B45"/>
                </a:solidFill>
                <a:latin typeface="Noto Sans" charset="0"/>
                <a:ea typeface="Noto Sans" charset="0"/>
                <a:cs typeface="Noto Sans" charset="0"/>
              </a:rPr>
              <a:t>Bank. </a:t>
            </a:r>
            <a:endParaRPr lang="en-GB" sz="1450" dirty="0">
              <a:solidFill>
                <a:srgbClr val="293B45"/>
              </a:solidFill>
              <a:latin typeface="Noto Sans" charset="0"/>
              <a:ea typeface="Noto Sans" charset="0"/>
              <a:cs typeface="Noto Sans" charset="0"/>
            </a:endParaRPr>
          </a:p>
        </p:txBody>
      </p:sp>
      <p:sp>
        <p:nvSpPr>
          <p:cNvPr id="19" name="Title 1"/>
          <p:cNvSpPr txBox="1">
            <a:spLocks/>
          </p:cNvSpPr>
          <p:nvPr/>
        </p:nvSpPr>
        <p:spPr>
          <a:xfrm>
            <a:off x="2266095" y="521310"/>
            <a:ext cx="7906605" cy="3855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solidFill>
                  <a:srgbClr val="293B45"/>
                </a:solidFill>
                <a:latin typeface="Noto Sans" charset="0"/>
                <a:ea typeface="Noto Sans" charset="0"/>
                <a:cs typeface="Noto Sans" charset="0"/>
              </a:rPr>
              <a:t>Example: Multi-sectoral action in Bahia state, Brazil</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5937" y="4866699"/>
            <a:ext cx="2196663" cy="1536829"/>
          </a:xfrm>
          <a:prstGeom prst="rect">
            <a:avLst/>
          </a:prstGeom>
        </p:spPr>
      </p:pic>
      <p:grpSp>
        <p:nvGrpSpPr>
          <p:cNvPr id="8" name="Group 7"/>
          <p:cNvGrpSpPr/>
          <p:nvPr/>
        </p:nvGrpSpPr>
        <p:grpSpPr>
          <a:xfrm>
            <a:off x="9155896" y="830680"/>
            <a:ext cx="2833656" cy="2193077"/>
            <a:chOff x="9155896" y="830680"/>
            <a:chExt cx="2833656" cy="2193077"/>
          </a:xfrm>
        </p:grpSpPr>
        <p:sp>
          <p:nvSpPr>
            <p:cNvPr id="40" name="Oval 39"/>
            <p:cNvSpPr/>
            <p:nvPr/>
          </p:nvSpPr>
          <p:spPr>
            <a:xfrm>
              <a:off x="9796474" y="830680"/>
              <a:ext cx="2193078" cy="21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6">
              <a:extLst>
                <a:ext uri="{BEBA8EAE-BF5A-486C-A8C5-ECC9F3942E4B}">
                  <a14:imgProps xmlns:a14="http://schemas.microsoft.com/office/drawing/2010/main">
                    <a14:imgLayer r:embed="rId7">
                      <a14:imgEffect>
                        <a14:backgroundRemoval t="2074" b="89862" l="9920" r="93120"/>
                      </a14:imgEffect>
                    </a14:imgLayer>
                  </a14:imgProps>
                </a:ext>
                <a:ext uri="{28A0092B-C50C-407E-A947-70E740481C1C}">
                  <a14:useLocalDpi xmlns:a14="http://schemas.microsoft.com/office/drawing/2010/main" val="0"/>
                </a:ext>
              </a:extLst>
            </a:blip>
            <a:stretch>
              <a:fillRect/>
            </a:stretch>
          </p:blipFill>
          <p:spPr>
            <a:xfrm>
              <a:off x="9155896" y="1073152"/>
              <a:ext cx="2693204" cy="1870160"/>
            </a:xfrm>
            <a:prstGeom prst="rect">
              <a:avLst/>
            </a:prstGeom>
          </p:spPr>
        </p:pic>
      </p:grpSp>
      <p:grpSp>
        <p:nvGrpSpPr>
          <p:cNvPr id="36" name="Group 35"/>
          <p:cNvGrpSpPr/>
          <p:nvPr/>
        </p:nvGrpSpPr>
        <p:grpSpPr>
          <a:xfrm>
            <a:off x="8497487" y="2332462"/>
            <a:ext cx="2193078" cy="2193076"/>
            <a:chOff x="9701604" y="3140841"/>
            <a:chExt cx="3072709" cy="3072709"/>
          </a:xfrm>
        </p:grpSpPr>
        <p:sp>
          <p:nvSpPr>
            <p:cNvPr id="37" name="Oval 36"/>
            <p:cNvSpPr/>
            <p:nvPr/>
          </p:nvSpPr>
          <p:spPr>
            <a:xfrm>
              <a:off x="9701604" y="3140841"/>
              <a:ext cx="3072709" cy="3072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3825" y="4008804"/>
              <a:ext cx="2120192" cy="1387582"/>
            </a:xfrm>
            <a:prstGeom prst="rect">
              <a:avLst/>
            </a:prstGeom>
          </p:spPr>
        </p:pic>
      </p:grpSp>
    </p:spTree>
    <p:extLst>
      <p:ext uri="{BB962C8B-B14F-4D97-AF65-F5344CB8AC3E}">
        <p14:creationId xmlns:p14="http://schemas.microsoft.com/office/powerpoint/2010/main" val="16157155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50000">
                                          <p:cBhvr additive="base">
                                            <p:cTn id="7" dur="10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14:presetBounceEnd="50000">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14:bounceEnd="50000">
                                          <p:cBhvr additive="base">
                                            <p:cTn id="12" dur="2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13" dur="200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2" fill="hold" grpId="0" nodeType="withEffect" p14:presetBounceEnd="50000">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14:bounceEnd="50000">
                                          <p:cBhvr additive="base">
                                            <p:cTn id="16" dur="20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17" dur="20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14:presetBounceEnd="50000">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14:bounceEnd="50000">
                                          <p:cBhvr additive="base">
                                            <p:cTn id="20" dur="2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21" dur="2000" fill="hold"/>
                                            <p:tgtEl>
                                              <p:spTgt spid="21"/>
                                            </p:tgtEl>
                                            <p:attrNameLst>
                                              <p:attrName>ppt_y</p:attrName>
                                            </p:attrNameLst>
                                          </p:cBhvr>
                                          <p:tavLst>
                                            <p:tav tm="0">
                                              <p:val>
                                                <p:strVal val="#ppt_y"/>
                                              </p:val>
                                            </p:tav>
                                            <p:tav tm="100000">
                                              <p:val>
                                                <p:strVal val="#ppt_y"/>
                                              </p:val>
                                            </p:tav>
                                          </p:tavLst>
                                        </p:anim>
                                      </p:childTnLst>
                                    </p:cTn>
                                  </p:par>
                                  <p:par>
                                    <p:cTn id="22" presetID="1"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2000" fill="hold"/>
                                            <p:tgtEl>
                                              <p:spTgt spid="18"/>
                                            </p:tgtEl>
                                            <p:attrNameLst>
                                              <p:attrName>ppt_x</p:attrName>
                                            </p:attrNameLst>
                                          </p:cBhvr>
                                          <p:tavLst>
                                            <p:tav tm="0">
                                              <p:val>
                                                <p:strVal val="#ppt_x"/>
                                              </p:val>
                                            </p:tav>
                                            <p:tav tm="100000">
                                              <p:val>
                                                <p:strVal val="#ppt_x"/>
                                              </p:val>
                                            </p:tav>
                                          </p:tavLst>
                                        </p:anim>
                                        <p:anim calcmode="lin" valueType="num">
                                          <p:cBhvr additive="base">
                                            <p:cTn id="13" dur="200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2000" fill="hold"/>
                                            <p:tgtEl>
                                              <p:spTgt spid="20"/>
                                            </p:tgtEl>
                                            <p:attrNameLst>
                                              <p:attrName>ppt_x</p:attrName>
                                            </p:attrNameLst>
                                          </p:cBhvr>
                                          <p:tavLst>
                                            <p:tav tm="0">
                                              <p:val>
                                                <p:strVal val="1+#ppt_w/2"/>
                                              </p:val>
                                            </p:tav>
                                            <p:tav tm="100000">
                                              <p:val>
                                                <p:strVal val="#ppt_x"/>
                                              </p:val>
                                            </p:tav>
                                          </p:tavLst>
                                        </p:anim>
                                        <p:anim calcmode="lin" valueType="num">
                                          <p:cBhvr additive="base">
                                            <p:cTn id="17" dur="20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2000" fill="hold"/>
                                            <p:tgtEl>
                                              <p:spTgt spid="21"/>
                                            </p:tgtEl>
                                            <p:attrNameLst>
                                              <p:attrName>ppt_x</p:attrName>
                                            </p:attrNameLst>
                                          </p:cBhvr>
                                          <p:tavLst>
                                            <p:tav tm="0">
                                              <p:val>
                                                <p:strVal val="0-#ppt_w/2"/>
                                              </p:val>
                                            </p:tav>
                                            <p:tav tm="100000">
                                              <p:val>
                                                <p:strVal val="#ppt_x"/>
                                              </p:val>
                                            </p:tav>
                                          </p:tavLst>
                                        </p:anim>
                                        <p:anim calcmode="lin" valueType="num">
                                          <p:cBhvr additive="base">
                                            <p:cTn id="21" dur="2000" fill="hold"/>
                                            <p:tgtEl>
                                              <p:spTgt spid="21"/>
                                            </p:tgtEl>
                                            <p:attrNameLst>
                                              <p:attrName>ppt_y</p:attrName>
                                            </p:attrNameLst>
                                          </p:cBhvr>
                                          <p:tavLst>
                                            <p:tav tm="0">
                                              <p:val>
                                                <p:strVal val="#ppt_y"/>
                                              </p:val>
                                            </p:tav>
                                            <p:tav tm="100000">
                                              <p:val>
                                                <p:strVal val="#ppt_y"/>
                                              </p:val>
                                            </p:tav>
                                          </p:tavLst>
                                        </p:anim>
                                      </p:childTnLst>
                                    </p:cTn>
                                  </p:par>
                                  <p:par>
                                    <p:cTn id="22" presetID="1"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223312" y="1633496"/>
            <a:ext cx="12753954" cy="3674076"/>
          </a:xfrm>
          <a:prstGeom prst="roundRect">
            <a:avLst>
              <a:gd name="adj" fmla="val 61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31308" y="3306863"/>
            <a:ext cx="7933038" cy="1138773"/>
          </a:xfrm>
          <a:prstGeom prst="rect">
            <a:avLst/>
          </a:prstGeom>
        </p:spPr>
        <p:txBody>
          <a:bodyPr wrap="square">
            <a:spAutoFit/>
          </a:bodyPr>
          <a:lstStyle/>
          <a:p>
            <a:pPr algn="ctr"/>
            <a:r>
              <a:rPr lang="en-GB" sz="1700" b="1" dirty="0">
                <a:solidFill>
                  <a:srgbClr val="293B45"/>
                </a:solidFill>
                <a:latin typeface="Noto Sans" charset="0"/>
                <a:ea typeface="Noto Sans" charset="0"/>
                <a:cs typeface="Noto Sans" charset="0"/>
              </a:rPr>
              <a:t>Act now </a:t>
            </a:r>
            <a:r>
              <a:rPr lang="en-GB" sz="1700" dirty="0">
                <a:solidFill>
                  <a:srgbClr val="293B45"/>
                </a:solidFill>
                <a:latin typeface="Noto Sans" charset="0"/>
                <a:ea typeface="Noto Sans" charset="0"/>
                <a:cs typeface="Noto Sans" charset="0"/>
              </a:rPr>
              <a:t>to rapidly innovate, assess and scale up integrated programmes. Promising entry points include co-location of child health/nutrition and WASH interventions to areas and communities with multiple vulnerabilities; and integration of hygiene promotion and routine vaccination programmes. </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44810" t="39242" r="35082" b="50898"/>
          <a:stretch/>
        </p:blipFill>
        <p:spPr>
          <a:xfrm>
            <a:off x="4274281" y="2107285"/>
            <a:ext cx="3643438" cy="1005022"/>
          </a:xfrm>
          <a:prstGeom prst="rect">
            <a:avLst/>
          </a:prstGeom>
        </p:spPr>
      </p:pic>
    </p:spTree>
    <p:extLst>
      <p:ext uri="{BB962C8B-B14F-4D97-AF65-F5344CB8AC3E}">
        <p14:creationId xmlns:p14="http://schemas.microsoft.com/office/powerpoint/2010/main" val="195489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9"/>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8" name="Group 17"/>
          <p:cNvGrpSpPr/>
          <p:nvPr/>
        </p:nvGrpSpPr>
        <p:grpSpPr>
          <a:xfrm>
            <a:off x="-5" y="457202"/>
            <a:ext cx="2240700" cy="452200"/>
            <a:chOff x="-5" y="457202"/>
            <a:chExt cx="2240700" cy="452200"/>
          </a:xfrm>
        </p:grpSpPr>
        <p:sp>
          <p:nvSpPr>
            <p:cNvPr id="19" name="Round Same Side Corner Rectangle 18"/>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44810" t="39242" r="35082" b="50898"/>
            <a:stretch/>
          </p:blipFill>
          <p:spPr>
            <a:xfrm>
              <a:off x="494270" y="461748"/>
              <a:ext cx="1622854" cy="447654"/>
            </a:xfrm>
            <a:prstGeom prst="rect">
              <a:avLst/>
            </a:prstGeom>
          </p:spPr>
        </p:pic>
      </p:grpSp>
      <p:sp>
        <p:nvSpPr>
          <p:cNvPr id="22" name="Rounded Rectangle 21"/>
          <p:cNvSpPr/>
          <p:nvPr/>
        </p:nvSpPr>
        <p:spPr>
          <a:xfrm>
            <a:off x="-223312" y="1633496"/>
            <a:ext cx="12753954" cy="3674076"/>
          </a:xfrm>
          <a:prstGeom prst="roundRect">
            <a:avLst>
              <a:gd name="adj" fmla="val 61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92844" y="2208186"/>
            <a:ext cx="7133968" cy="615553"/>
          </a:xfrm>
          <a:prstGeom prst="rect">
            <a:avLst/>
          </a:prstGeom>
        </p:spPr>
        <p:txBody>
          <a:bodyPr wrap="square">
            <a:spAutoFit/>
          </a:bodyPr>
          <a:lstStyle/>
          <a:p>
            <a:r>
              <a:rPr lang="en-GB" sz="1700" dirty="0">
                <a:solidFill>
                  <a:srgbClr val="293B45"/>
                </a:solidFill>
                <a:latin typeface="Noto Sans" charset="0"/>
                <a:ea typeface="Noto Sans" charset="0"/>
                <a:cs typeface="Noto Sans" charset="0"/>
              </a:rPr>
              <a:t>Proven interventions </a:t>
            </a:r>
            <a:r>
              <a:rPr lang="en-GB" sz="1700" dirty="0" smtClean="0">
                <a:solidFill>
                  <a:srgbClr val="293B45"/>
                </a:solidFill>
                <a:latin typeface="Noto Sans" charset="0"/>
                <a:ea typeface="Noto Sans" charset="0"/>
                <a:cs typeface="Noto Sans" charset="0"/>
              </a:rPr>
              <a:t>exist. </a:t>
            </a:r>
            <a:endParaRPr lang="en-GB" sz="1700" dirty="0">
              <a:solidFill>
                <a:srgbClr val="293B45"/>
              </a:solidFill>
              <a:latin typeface="Noto Sans" charset="0"/>
              <a:ea typeface="Noto Sans" charset="0"/>
              <a:cs typeface="Noto Sans" charset="0"/>
            </a:endParaRPr>
          </a:p>
          <a:p>
            <a:r>
              <a:rPr lang="en-GB" sz="1700" dirty="0" smtClean="0">
                <a:solidFill>
                  <a:srgbClr val="293B45"/>
                </a:solidFill>
                <a:latin typeface="Noto Sans" charset="0"/>
                <a:ea typeface="Noto Sans" charset="0"/>
                <a:cs typeface="Noto Sans" charset="0"/>
              </a:rPr>
              <a:t> </a:t>
            </a:r>
            <a:endParaRPr lang="en-GB" sz="1700" dirty="0">
              <a:solidFill>
                <a:srgbClr val="293B45"/>
              </a:solidFill>
              <a:latin typeface="Noto Sans" charset="0"/>
              <a:ea typeface="Noto Sans" charset="0"/>
              <a:cs typeface="Noto Sans"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5021" y="2061739"/>
            <a:ext cx="1032132" cy="69100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5021" y="2959663"/>
            <a:ext cx="1032132" cy="691004"/>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5021" y="4014106"/>
            <a:ext cx="1032132" cy="691004"/>
          </a:xfrm>
          <a:prstGeom prst="rect">
            <a:avLst/>
          </a:prstGeom>
        </p:spPr>
      </p:pic>
      <p:sp>
        <p:nvSpPr>
          <p:cNvPr id="12" name="Rectangle 11"/>
          <p:cNvSpPr/>
          <p:nvPr/>
        </p:nvSpPr>
        <p:spPr>
          <a:xfrm>
            <a:off x="3492844" y="2683029"/>
            <a:ext cx="7133968" cy="1400383"/>
          </a:xfrm>
          <a:prstGeom prst="rect">
            <a:avLst/>
          </a:prstGeom>
        </p:spPr>
        <p:txBody>
          <a:bodyPr wrap="square">
            <a:spAutoFit/>
          </a:bodyPr>
          <a:lstStyle/>
          <a:p>
            <a:r>
              <a:rPr lang="en-GB" sz="1700" dirty="0" smtClean="0">
                <a:solidFill>
                  <a:srgbClr val="293B45"/>
                </a:solidFill>
                <a:latin typeface="Noto Sans" charset="0"/>
                <a:ea typeface="Noto Sans" charset="0"/>
                <a:cs typeface="Noto Sans" charset="0"/>
              </a:rPr>
              <a:t>WHO </a:t>
            </a:r>
            <a:r>
              <a:rPr lang="en-GB" sz="1700" dirty="0">
                <a:solidFill>
                  <a:srgbClr val="293B45"/>
                </a:solidFill>
                <a:latin typeface="Noto Sans" charset="0"/>
                <a:ea typeface="Noto Sans" charset="0"/>
                <a:cs typeface="Noto Sans" charset="0"/>
              </a:rPr>
              <a:t>and UNICEF </a:t>
            </a:r>
            <a:r>
              <a:rPr lang="en-GB" sz="1700" dirty="0" smtClean="0">
                <a:solidFill>
                  <a:srgbClr val="293B45"/>
                </a:solidFill>
                <a:latin typeface="Noto Sans" charset="0"/>
                <a:ea typeface="Noto Sans" charset="0"/>
                <a:cs typeface="Noto Sans" charset="0"/>
              </a:rPr>
              <a:t>guidance </a:t>
            </a:r>
            <a:r>
              <a:rPr lang="en-GB" sz="1700" dirty="0">
                <a:solidFill>
                  <a:srgbClr val="293B45"/>
                </a:solidFill>
                <a:latin typeface="Noto Sans" charset="0"/>
                <a:ea typeface="Noto Sans" charset="0"/>
                <a:cs typeface="Noto Sans" charset="0"/>
              </a:rPr>
              <a:t>is to integrate prevention and treatment solutions for diarrhoeal </a:t>
            </a:r>
            <a:r>
              <a:rPr lang="en-GB" sz="1700" dirty="0" smtClean="0">
                <a:solidFill>
                  <a:srgbClr val="293B45"/>
                </a:solidFill>
                <a:latin typeface="Noto Sans" charset="0"/>
                <a:ea typeface="Noto Sans" charset="0"/>
                <a:cs typeface="Noto Sans" charset="0"/>
              </a:rPr>
              <a:t>diseases </a:t>
            </a:r>
            <a:r>
              <a:rPr lang="en-GB" sz="1700" dirty="0">
                <a:solidFill>
                  <a:srgbClr val="293B45"/>
                </a:solidFill>
                <a:latin typeface="Noto Sans" charset="0"/>
                <a:ea typeface="Noto Sans" charset="0"/>
                <a:cs typeface="Noto Sans" charset="0"/>
              </a:rPr>
              <a:t>and pneumonia, e.g. WASH, vaccines, breastfeeding and nutrition, and treatment such as ORS and zinc or antibiotics. </a:t>
            </a:r>
          </a:p>
          <a:p>
            <a:endParaRPr lang="en-GB" sz="1700" dirty="0">
              <a:solidFill>
                <a:srgbClr val="293B45"/>
              </a:solidFill>
              <a:latin typeface="Noto Sans" charset="0"/>
              <a:ea typeface="Noto Sans" charset="0"/>
              <a:cs typeface="Noto Sans" charset="0"/>
            </a:endParaRPr>
          </a:p>
        </p:txBody>
      </p:sp>
      <p:sp>
        <p:nvSpPr>
          <p:cNvPr id="16" name="Rectangle 15"/>
          <p:cNvSpPr/>
          <p:nvPr/>
        </p:nvSpPr>
        <p:spPr>
          <a:xfrm>
            <a:off x="3492844" y="3650667"/>
            <a:ext cx="7133968" cy="1138773"/>
          </a:xfrm>
          <a:prstGeom prst="rect">
            <a:avLst/>
          </a:prstGeom>
        </p:spPr>
        <p:txBody>
          <a:bodyPr wrap="square">
            <a:spAutoFit/>
          </a:bodyPr>
          <a:lstStyle/>
          <a:p>
            <a:endParaRPr lang="en-GB" sz="1700" dirty="0">
              <a:solidFill>
                <a:srgbClr val="293B45"/>
              </a:solidFill>
              <a:latin typeface="Noto Sans" charset="0"/>
              <a:ea typeface="Noto Sans" charset="0"/>
              <a:cs typeface="Noto Sans" charset="0"/>
            </a:endParaRPr>
          </a:p>
          <a:p>
            <a:r>
              <a:rPr lang="en-GB" sz="1700" b="1" dirty="0">
                <a:solidFill>
                  <a:srgbClr val="293B45"/>
                </a:solidFill>
                <a:latin typeface="Noto Sans" charset="0"/>
                <a:ea typeface="Noto Sans" charset="0"/>
                <a:cs typeface="Noto Sans" charset="0"/>
              </a:rPr>
              <a:t>Integrating WASH with child health interventions can multiply the improved health outcomes many times over, while reducing costs.</a:t>
            </a:r>
          </a:p>
        </p:txBody>
      </p:sp>
    </p:spTree>
    <p:extLst>
      <p:ext uri="{BB962C8B-B14F-4D97-AF65-F5344CB8AC3E}">
        <p14:creationId xmlns:p14="http://schemas.microsoft.com/office/powerpoint/2010/main" val="7582997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0000">
                                          <p:cBhvr additive="base">
                                            <p:cTn id="7" dur="10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50000">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14:bounceEnd="50000">
                                          <p:cBhvr additive="base">
                                            <p:cTn id="13"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14:presetBounceEnd="50000">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14:bounceEnd="50000">
                                          <p:cBhvr additive="base">
                                            <p:cTn id="21" dur="10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22" dur="1000" fill="hold"/>
                                            <p:tgtEl>
                                              <p:spTgt spid="14"/>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14:presetBounceEnd="50000">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14:bounceEnd="50000">
                                          <p:cBhvr additive="base">
                                            <p:cTn id="29"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30" dur="1000" fill="hold"/>
                                            <p:tgtEl>
                                              <p:spTgt spid="15"/>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0-#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1000" fill="hold"/>
                                            <p:tgtEl>
                                              <p:spTgt spid="15"/>
                                            </p:tgtEl>
                                            <p:attrNameLst>
                                              <p:attrName>ppt_x</p:attrName>
                                            </p:attrNameLst>
                                          </p:cBhvr>
                                          <p:tavLst>
                                            <p:tav tm="0">
                                              <p:val>
                                                <p:strVal val="0-#ppt_w/2"/>
                                              </p:val>
                                            </p:tav>
                                            <p:tav tm="100000">
                                              <p:val>
                                                <p:strVal val="#ppt_x"/>
                                              </p:val>
                                            </p:tav>
                                          </p:tavLst>
                                        </p:anim>
                                        <p:anim calcmode="lin" valueType="num">
                                          <p:cBhvr additive="base">
                                            <p:cTn id="30" dur="1000" fill="hold"/>
                                            <p:tgtEl>
                                              <p:spTgt spid="15"/>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89" y="-139700"/>
            <a:ext cx="13208000" cy="7429500"/>
          </a:xfrm>
          <a:prstGeom prst="rect">
            <a:avLst/>
          </a:prstGeom>
        </p:spPr>
      </p:pic>
      <p:grpSp>
        <p:nvGrpSpPr>
          <p:cNvPr id="3" name="Group 2"/>
          <p:cNvGrpSpPr/>
          <p:nvPr/>
        </p:nvGrpSpPr>
        <p:grpSpPr>
          <a:xfrm>
            <a:off x="-5" y="457202"/>
            <a:ext cx="2240700" cy="452200"/>
            <a:chOff x="-5" y="457202"/>
            <a:chExt cx="2240700" cy="452200"/>
          </a:xfrm>
        </p:grpSpPr>
        <p:sp>
          <p:nvSpPr>
            <p:cNvPr id="11" name="Round Same Side Corner Rectangle 10"/>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4810" t="39242" r="35082" b="50898"/>
            <a:stretch/>
          </p:blipFill>
          <p:spPr>
            <a:xfrm>
              <a:off x="494270" y="461748"/>
              <a:ext cx="1622854" cy="447654"/>
            </a:xfrm>
            <a:prstGeom prst="rect">
              <a:avLst/>
            </a:prstGeom>
          </p:spPr>
        </p:pic>
      </p:grpSp>
      <p:sp>
        <p:nvSpPr>
          <p:cNvPr id="5" name="Rectangle 4"/>
          <p:cNvSpPr/>
          <p:nvPr/>
        </p:nvSpPr>
        <p:spPr>
          <a:xfrm>
            <a:off x="2323071" y="1130868"/>
            <a:ext cx="7282247" cy="1477328"/>
          </a:xfrm>
          <a:prstGeom prst="rect">
            <a:avLst/>
          </a:prstGeom>
        </p:spPr>
        <p:txBody>
          <a:bodyPr wrap="square">
            <a:spAutoFit/>
          </a:bodyPr>
          <a:lstStyle/>
          <a:p>
            <a:r>
              <a:rPr lang="en-GB" dirty="0" smtClean="0">
                <a:solidFill>
                  <a:srgbClr val="293B45"/>
                </a:solidFill>
              </a:rPr>
              <a:t>Scaling up an integrated package of WASH, rotavirus vaccination and nutritional interventions (breastfeeding promotion or zinc supplementation) to 100% coverage could </a:t>
            </a:r>
            <a:r>
              <a:rPr lang="en-GB" b="1" dirty="0" smtClean="0">
                <a:solidFill>
                  <a:srgbClr val="293B45"/>
                </a:solidFill>
              </a:rPr>
              <a:t>potentially reduce morbidities by nearly two thirds (63%) </a:t>
            </a:r>
            <a:r>
              <a:rPr lang="en-GB" dirty="0" smtClean="0">
                <a:solidFill>
                  <a:srgbClr val="293B45"/>
                </a:solidFill>
              </a:rPr>
              <a:t>and</a:t>
            </a:r>
            <a:r>
              <a:rPr lang="en-GB" b="1" dirty="0" smtClean="0">
                <a:solidFill>
                  <a:srgbClr val="293B45"/>
                </a:solidFill>
              </a:rPr>
              <a:t> almost halve mortalities (49%) </a:t>
            </a:r>
            <a:r>
              <a:rPr lang="en-GB" dirty="0" smtClean="0">
                <a:solidFill>
                  <a:srgbClr val="293B45"/>
                </a:solidFill>
              </a:rPr>
              <a:t>from diarrhoea and pneumonia – the equivalent of averting more than </a:t>
            </a:r>
            <a:r>
              <a:rPr lang="en-GB" b="1" dirty="0" smtClean="0">
                <a:solidFill>
                  <a:srgbClr val="293B45"/>
                </a:solidFill>
              </a:rPr>
              <a:t>697,000 child deaths a year</a:t>
            </a:r>
            <a:r>
              <a:rPr lang="en-GB" dirty="0" smtClean="0">
                <a:solidFill>
                  <a:srgbClr val="293B45"/>
                </a:solidFill>
              </a:rPr>
              <a:t>.  </a:t>
            </a:r>
            <a:endParaRPr lang="en-GB" dirty="0">
              <a:solidFill>
                <a:srgbClr val="293B45"/>
              </a:solidFill>
            </a:endParaRPr>
          </a:p>
        </p:txBody>
      </p:sp>
      <p:sp>
        <p:nvSpPr>
          <p:cNvPr id="8" name="Rectangle 7"/>
          <p:cNvSpPr/>
          <p:nvPr/>
        </p:nvSpPr>
        <p:spPr>
          <a:xfrm>
            <a:off x="2323070" y="2805722"/>
            <a:ext cx="7282247" cy="1200329"/>
          </a:xfrm>
          <a:prstGeom prst="rect">
            <a:avLst/>
          </a:prstGeom>
        </p:spPr>
        <p:txBody>
          <a:bodyPr wrap="square">
            <a:spAutoFit/>
          </a:bodyPr>
          <a:lstStyle/>
          <a:p>
            <a:r>
              <a:rPr lang="en-GB" b="1" dirty="0">
                <a:solidFill>
                  <a:srgbClr val="293B45"/>
                </a:solidFill>
              </a:rPr>
              <a:t>The multiplier effect of pairing health and WASH interventions could be substantial</a:t>
            </a:r>
            <a:r>
              <a:rPr lang="en-GB" dirty="0">
                <a:solidFill>
                  <a:srgbClr val="293B45"/>
                </a:solidFill>
              </a:rPr>
              <a:t>, e.g. rotavirus vaccination integrated with hygiene promotion could lead to </a:t>
            </a:r>
            <a:r>
              <a:rPr lang="en-GB" b="1" dirty="0">
                <a:solidFill>
                  <a:srgbClr val="293B45"/>
                </a:solidFill>
              </a:rPr>
              <a:t>nearly twice </a:t>
            </a:r>
            <a:r>
              <a:rPr lang="en-GB" dirty="0">
                <a:solidFill>
                  <a:srgbClr val="293B45"/>
                </a:solidFill>
              </a:rPr>
              <a:t>the reduction in child morbidities and nearly five times the reduction in mortalities than could rotavirus vaccination alone.</a:t>
            </a:r>
          </a:p>
        </p:txBody>
      </p:sp>
      <p:sp>
        <p:nvSpPr>
          <p:cNvPr id="9" name="Rectangle 8"/>
          <p:cNvSpPr/>
          <p:nvPr/>
        </p:nvSpPr>
        <p:spPr>
          <a:xfrm>
            <a:off x="2323069" y="4226376"/>
            <a:ext cx="7282247" cy="923330"/>
          </a:xfrm>
          <a:prstGeom prst="rect">
            <a:avLst/>
          </a:prstGeom>
        </p:spPr>
        <p:txBody>
          <a:bodyPr wrap="square">
            <a:spAutoFit/>
          </a:bodyPr>
          <a:lstStyle/>
          <a:p>
            <a:r>
              <a:rPr lang="en-GB" dirty="0">
                <a:solidFill>
                  <a:srgbClr val="293B45"/>
                </a:solidFill>
              </a:rPr>
              <a:t>Simultaneous improvements in access to WASH services and healthcare together seem to </a:t>
            </a:r>
            <a:r>
              <a:rPr lang="en-GB" b="1" dirty="0">
                <a:solidFill>
                  <a:srgbClr val="293B45"/>
                </a:solidFill>
              </a:rPr>
              <a:t>halve the probability of stunting </a:t>
            </a:r>
            <a:r>
              <a:rPr lang="en-GB" dirty="0">
                <a:solidFill>
                  <a:srgbClr val="293B45"/>
                </a:solidFill>
              </a:rPr>
              <a:t>compared with access </a:t>
            </a:r>
            <a:r>
              <a:rPr lang="en-GB" dirty="0" smtClean="0">
                <a:solidFill>
                  <a:srgbClr val="293B45"/>
                </a:solidFill>
              </a:rPr>
              <a:t/>
            </a:r>
            <a:br>
              <a:rPr lang="en-GB" dirty="0" smtClean="0">
                <a:solidFill>
                  <a:srgbClr val="293B45"/>
                </a:solidFill>
              </a:rPr>
            </a:br>
            <a:r>
              <a:rPr lang="en-GB" dirty="0" smtClean="0">
                <a:solidFill>
                  <a:srgbClr val="293B45"/>
                </a:solidFill>
              </a:rPr>
              <a:t>to </a:t>
            </a:r>
            <a:r>
              <a:rPr lang="en-GB" dirty="0">
                <a:solidFill>
                  <a:srgbClr val="293B45"/>
                </a:solidFill>
              </a:rPr>
              <a:t>WASH alone.</a:t>
            </a:r>
          </a:p>
        </p:txBody>
      </p:sp>
      <p:grpSp>
        <p:nvGrpSpPr>
          <p:cNvPr id="7" name="Group 6"/>
          <p:cNvGrpSpPr/>
          <p:nvPr/>
        </p:nvGrpSpPr>
        <p:grpSpPr>
          <a:xfrm>
            <a:off x="9783774" y="2786398"/>
            <a:ext cx="2193078" cy="2193076"/>
            <a:chOff x="9701604" y="3140841"/>
            <a:chExt cx="3072709" cy="3072709"/>
          </a:xfrm>
        </p:grpSpPr>
        <p:sp>
          <p:nvSpPr>
            <p:cNvPr id="14" name="Oval 13"/>
            <p:cNvSpPr/>
            <p:nvPr/>
          </p:nvSpPr>
          <p:spPr>
            <a:xfrm>
              <a:off x="9701604" y="3140841"/>
              <a:ext cx="3072709" cy="3072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3825" y="4008804"/>
              <a:ext cx="2120192" cy="1387582"/>
            </a:xfrm>
            <a:prstGeom prst="rect">
              <a:avLst/>
            </a:prstGeom>
          </p:spPr>
        </p:pic>
      </p:grpSp>
      <p:grpSp>
        <p:nvGrpSpPr>
          <p:cNvPr id="6" name="Group 5"/>
          <p:cNvGrpSpPr/>
          <p:nvPr/>
        </p:nvGrpSpPr>
        <p:grpSpPr>
          <a:xfrm>
            <a:off x="9796474" y="830680"/>
            <a:ext cx="2193078" cy="2298502"/>
            <a:chOff x="10257106" y="682041"/>
            <a:chExt cx="3072709" cy="3220420"/>
          </a:xfrm>
        </p:grpSpPr>
        <p:sp>
          <p:nvSpPr>
            <p:cNvPr id="4" name="Oval 3"/>
            <p:cNvSpPr/>
            <p:nvPr/>
          </p:nvSpPr>
          <p:spPr>
            <a:xfrm>
              <a:off x="10257106" y="682041"/>
              <a:ext cx="3072709" cy="3072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1237958" y="906880"/>
              <a:ext cx="1101136" cy="2995581"/>
            </a:xfrm>
            <a:prstGeom prst="rect">
              <a:avLst/>
            </a:prstGeom>
          </p:spPr>
        </p:pic>
      </p:grpSp>
    </p:spTree>
    <p:extLst>
      <p:ext uri="{BB962C8B-B14F-4D97-AF65-F5344CB8AC3E}">
        <p14:creationId xmlns:p14="http://schemas.microsoft.com/office/powerpoint/2010/main" val="4628514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0-#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0-#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0-#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0-#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p:cNvGrpSpPr/>
          <p:nvPr/>
        </p:nvGrpSpPr>
        <p:grpSpPr>
          <a:xfrm>
            <a:off x="-5" y="457202"/>
            <a:ext cx="2240700" cy="452200"/>
            <a:chOff x="-5" y="457202"/>
            <a:chExt cx="2240700" cy="452200"/>
          </a:xfrm>
        </p:grpSpPr>
        <p:sp>
          <p:nvSpPr>
            <p:cNvPr id="11" name="Round Same Side Corner Rectangle 10"/>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4810" t="39242" r="35082" b="50898"/>
            <a:stretch/>
          </p:blipFill>
          <p:spPr>
            <a:xfrm>
              <a:off x="494270" y="461748"/>
              <a:ext cx="1622854" cy="447654"/>
            </a:xfrm>
            <a:prstGeom prst="rect">
              <a:avLst/>
            </a:prstGeom>
          </p:spPr>
        </p:pic>
      </p:grpSp>
      <p:sp>
        <p:nvSpPr>
          <p:cNvPr id="5" name="Rectangle 4"/>
          <p:cNvSpPr/>
          <p:nvPr/>
        </p:nvSpPr>
        <p:spPr>
          <a:xfrm>
            <a:off x="2323072" y="1373893"/>
            <a:ext cx="5568778" cy="646331"/>
          </a:xfrm>
          <a:prstGeom prst="rect">
            <a:avLst/>
          </a:prstGeom>
        </p:spPr>
        <p:txBody>
          <a:bodyPr wrap="square">
            <a:spAutoFit/>
          </a:bodyPr>
          <a:lstStyle/>
          <a:p>
            <a:r>
              <a:rPr lang="en-GB" dirty="0">
                <a:solidFill>
                  <a:srgbClr val="293B45"/>
                </a:solidFill>
              </a:rPr>
              <a:t>Improve joint targeting of health, nutrition and WASH </a:t>
            </a:r>
            <a:r>
              <a:rPr lang="en-GB" b="1" dirty="0">
                <a:solidFill>
                  <a:srgbClr val="293B45"/>
                </a:solidFill>
              </a:rPr>
              <a:t>to communities and areas with multiple vulnerabilities</a:t>
            </a:r>
            <a:r>
              <a:rPr lang="en-GB" dirty="0">
                <a:solidFill>
                  <a:srgbClr val="293B45"/>
                </a:solidFill>
              </a:rPr>
              <a:t>. </a:t>
            </a:r>
          </a:p>
        </p:txBody>
      </p:sp>
      <p:sp>
        <p:nvSpPr>
          <p:cNvPr id="8" name="Rectangle 7"/>
          <p:cNvSpPr/>
          <p:nvPr/>
        </p:nvSpPr>
        <p:spPr>
          <a:xfrm>
            <a:off x="2323071" y="2493809"/>
            <a:ext cx="6928022" cy="923330"/>
          </a:xfrm>
          <a:prstGeom prst="rect">
            <a:avLst/>
          </a:prstGeom>
        </p:spPr>
        <p:txBody>
          <a:bodyPr wrap="square">
            <a:spAutoFit/>
          </a:bodyPr>
          <a:lstStyle/>
          <a:p>
            <a:r>
              <a:rPr lang="en-GB" dirty="0">
                <a:solidFill>
                  <a:srgbClr val="293B45"/>
                </a:solidFill>
              </a:rPr>
              <a:t>Evidence from the World Bank in Indonesia and Mozambique shows that children are more likely to be stunted, or to die from diarrhoea, where they are exposed to </a:t>
            </a:r>
            <a:r>
              <a:rPr lang="en-GB" b="1" dirty="0">
                <a:solidFill>
                  <a:srgbClr val="293B45"/>
                </a:solidFill>
              </a:rPr>
              <a:t>multiple exposure and susceptibility factors.</a:t>
            </a:r>
          </a:p>
        </p:txBody>
      </p:sp>
      <p:sp>
        <p:nvSpPr>
          <p:cNvPr id="9" name="Rectangle 8"/>
          <p:cNvSpPr/>
          <p:nvPr/>
        </p:nvSpPr>
        <p:spPr>
          <a:xfrm>
            <a:off x="2323070" y="3890724"/>
            <a:ext cx="5832390" cy="646331"/>
          </a:xfrm>
          <a:prstGeom prst="rect">
            <a:avLst/>
          </a:prstGeom>
        </p:spPr>
        <p:txBody>
          <a:bodyPr wrap="square">
            <a:spAutoFit/>
          </a:bodyPr>
          <a:lstStyle/>
          <a:p>
            <a:r>
              <a:rPr lang="en-GB">
                <a:solidFill>
                  <a:srgbClr val="293B45"/>
                </a:solidFill>
              </a:rPr>
              <a:t>The Bank urges decision-makers to </a:t>
            </a:r>
            <a:r>
              <a:rPr lang="en-GB" b="1">
                <a:solidFill>
                  <a:srgbClr val="293B45"/>
                </a:solidFill>
              </a:rPr>
              <a:t>use geospatial mapping </a:t>
            </a:r>
            <a:r>
              <a:rPr lang="en-GB">
                <a:solidFill>
                  <a:srgbClr val="293B45"/>
                </a:solidFill>
              </a:rPr>
              <a:t>to prioritise and target interventions.</a:t>
            </a:r>
            <a:endParaRPr lang="en-GB" dirty="0">
              <a:solidFill>
                <a:srgbClr val="293B45"/>
              </a:solidFill>
            </a:endParaRPr>
          </a:p>
        </p:txBody>
      </p:sp>
      <p:sp>
        <p:nvSpPr>
          <p:cNvPr id="14" name="Title 1"/>
          <p:cNvSpPr txBox="1">
            <a:spLocks/>
          </p:cNvSpPr>
          <p:nvPr/>
        </p:nvSpPr>
        <p:spPr>
          <a:xfrm>
            <a:off x="2323070" y="241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solidFill>
                  <a:srgbClr val="293B45"/>
                </a:solidFill>
                <a:latin typeface="Noto Sans" charset="0"/>
                <a:ea typeface="Noto Sans" charset="0"/>
                <a:cs typeface="Noto Sans" charset="0"/>
              </a:rPr>
              <a:t>Co-location </a:t>
            </a:r>
            <a:r>
              <a:rPr lang="mr-IN" sz="1800" b="1" dirty="0">
                <a:solidFill>
                  <a:srgbClr val="293B45"/>
                </a:solidFill>
                <a:latin typeface="Noto Sans" charset="0"/>
                <a:ea typeface="Noto Sans" charset="0"/>
                <a:cs typeface="Noto Sans" charset="0"/>
              </a:rPr>
              <a:t>–</a:t>
            </a:r>
            <a:r>
              <a:rPr lang="en-GB" sz="1800" b="1" dirty="0">
                <a:solidFill>
                  <a:srgbClr val="293B45"/>
                </a:solidFill>
                <a:latin typeface="Noto Sans" charset="0"/>
                <a:ea typeface="Noto Sans" charset="0"/>
                <a:cs typeface="Noto Sans" charset="0"/>
              </a:rPr>
              <a:t> an entry point</a:t>
            </a:r>
          </a:p>
        </p:txBody>
      </p:sp>
    </p:spTree>
    <p:extLst>
      <p:ext uri="{BB962C8B-B14F-4D97-AF65-F5344CB8AC3E}">
        <p14:creationId xmlns:p14="http://schemas.microsoft.com/office/powerpoint/2010/main" val="20348375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p:cNvGrpSpPr/>
          <p:nvPr/>
        </p:nvGrpSpPr>
        <p:grpSpPr>
          <a:xfrm>
            <a:off x="-5" y="457202"/>
            <a:ext cx="2240700" cy="452200"/>
            <a:chOff x="-5" y="457202"/>
            <a:chExt cx="2240700" cy="452200"/>
          </a:xfrm>
        </p:grpSpPr>
        <p:sp>
          <p:nvSpPr>
            <p:cNvPr id="11" name="Round Same Side Corner Rectangle 10"/>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4810" t="39242" r="35082" b="50898"/>
            <a:stretch/>
          </p:blipFill>
          <p:spPr>
            <a:xfrm>
              <a:off x="494270" y="461748"/>
              <a:ext cx="1622854" cy="447654"/>
            </a:xfrm>
            <a:prstGeom prst="rect">
              <a:avLst/>
            </a:prstGeom>
          </p:spPr>
        </p:pic>
      </p:grpSp>
      <p:sp>
        <p:nvSpPr>
          <p:cNvPr id="13" name="Title 1"/>
          <p:cNvSpPr>
            <a:spLocks noGrp="1"/>
          </p:cNvSpPr>
          <p:nvPr>
            <p:ph type="title"/>
          </p:nvPr>
        </p:nvSpPr>
        <p:spPr>
          <a:xfrm>
            <a:off x="2369435" y="35714"/>
            <a:ext cx="10515600" cy="1325563"/>
          </a:xfrm>
        </p:spPr>
        <p:txBody>
          <a:bodyPr>
            <a:normAutofit/>
          </a:bodyPr>
          <a:lstStyle/>
          <a:p>
            <a:r>
              <a:rPr lang="en-GB" sz="1800" b="1" dirty="0">
                <a:solidFill>
                  <a:srgbClr val="293B45"/>
                </a:solidFill>
                <a:latin typeface="Noto Sans" charset="0"/>
                <a:ea typeface="Noto Sans" charset="0"/>
                <a:cs typeface="Noto Sans" charset="0"/>
              </a:rPr>
              <a:t>Tackling undernutrition through integration</a:t>
            </a:r>
          </a:p>
        </p:txBody>
      </p:sp>
      <p:grpSp>
        <p:nvGrpSpPr>
          <p:cNvPr id="51" name="Group 50"/>
          <p:cNvGrpSpPr/>
          <p:nvPr/>
        </p:nvGrpSpPr>
        <p:grpSpPr>
          <a:xfrm>
            <a:off x="6393644" y="1078495"/>
            <a:ext cx="2595364" cy="2654561"/>
            <a:chOff x="5745944" y="1078495"/>
            <a:chExt cx="2595364" cy="2654561"/>
          </a:xfrm>
        </p:grpSpPr>
        <p:grpSp>
          <p:nvGrpSpPr>
            <p:cNvPr id="39" name="Group 38"/>
            <p:cNvGrpSpPr/>
            <p:nvPr/>
          </p:nvGrpSpPr>
          <p:grpSpPr>
            <a:xfrm>
              <a:off x="5745944" y="1078495"/>
              <a:ext cx="2595364" cy="2654561"/>
              <a:chOff x="5745944" y="1078495"/>
              <a:chExt cx="2595364" cy="2654561"/>
            </a:xfrm>
          </p:grpSpPr>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5944" y="1078495"/>
                <a:ext cx="2595364" cy="2654561"/>
              </a:xfrm>
              <a:prstGeom prst="rect">
                <a:avLst/>
              </a:prstGeom>
            </p:spPr>
          </p:pic>
          <p:sp>
            <p:nvSpPr>
              <p:cNvPr id="35" name="Rectangle 34"/>
              <p:cNvSpPr/>
              <p:nvPr/>
            </p:nvSpPr>
            <p:spPr>
              <a:xfrm>
                <a:off x="6345256" y="1855526"/>
                <a:ext cx="1374549" cy="830997"/>
              </a:xfrm>
              <a:prstGeom prst="rect">
                <a:avLst/>
              </a:prstGeom>
            </p:spPr>
            <p:txBody>
              <a:bodyPr wrap="square">
                <a:spAutoFit/>
              </a:bodyPr>
              <a:lstStyle/>
              <a:p>
                <a:pPr algn="r"/>
                <a:r>
                  <a:rPr lang="en-GB" sz="1600" b="1" dirty="0" smtClean="0">
                    <a:solidFill>
                      <a:srgbClr val="293B45"/>
                    </a:solidFill>
                    <a:latin typeface="Noto Sans" charset="0"/>
                    <a:ea typeface="Noto Sans" charset="0"/>
                    <a:cs typeface="Noto Sans" charset="0"/>
                  </a:rPr>
                  <a:t>Prioritise babies and mothers</a:t>
                </a:r>
                <a:endParaRPr lang="en-GB" sz="1600" b="1" dirty="0">
                  <a:solidFill>
                    <a:srgbClr val="293B45"/>
                  </a:solidFill>
                  <a:latin typeface="Noto Sans" charset="0"/>
                  <a:ea typeface="Noto Sans" charset="0"/>
                  <a:cs typeface="Noto Sans" charset="0"/>
                </a:endParaRPr>
              </a:p>
            </p:txBody>
          </p:sp>
        </p:gr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5207" y="1455783"/>
              <a:ext cx="711833" cy="1936507"/>
            </a:xfrm>
            <a:prstGeom prst="rect">
              <a:avLst/>
            </a:prstGeom>
          </p:spPr>
        </p:pic>
      </p:grpSp>
      <p:grpSp>
        <p:nvGrpSpPr>
          <p:cNvPr id="50" name="Group 49"/>
          <p:cNvGrpSpPr/>
          <p:nvPr/>
        </p:nvGrpSpPr>
        <p:grpSpPr>
          <a:xfrm>
            <a:off x="3734737" y="1088889"/>
            <a:ext cx="2598480" cy="2654561"/>
            <a:chOff x="3087037" y="1088889"/>
            <a:chExt cx="2598480" cy="2654561"/>
          </a:xfrm>
        </p:grpSpPr>
        <p:grpSp>
          <p:nvGrpSpPr>
            <p:cNvPr id="40" name="Group 39"/>
            <p:cNvGrpSpPr/>
            <p:nvPr/>
          </p:nvGrpSpPr>
          <p:grpSpPr>
            <a:xfrm>
              <a:off x="3087037" y="1088889"/>
              <a:ext cx="2598480" cy="2654561"/>
              <a:chOff x="3087037" y="1088889"/>
              <a:chExt cx="2598480" cy="2654561"/>
            </a:xfrm>
          </p:grpSpPr>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7037" y="1088889"/>
                <a:ext cx="2598480" cy="2654561"/>
              </a:xfrm>
              <a:prstGeom prst="rect">
                <a:avLst/>
              </a:prstGeom>
            </p:spPr>
          </p:pic>
          <p:sp>
            <p:nvSpPr>
              <p:cNvPr id="34" name="Rectangle 33"/>
              <p:cNvSpPr/>
              <p:nvPr/>
            </p:nvSpPr>
            <p:spPr>
              <a:xfrm>
                <a:off x="3578036" y="2058048"/>
                <a:ext cx="1746422" cy="1077218"/>
              </a:xfrm>
              <a:prstGeom prst="rect">
                <a:avLst/>
              </a:prstGeom>
            </p:spPr>
            <p:txBody>
              <a:bodyPr wrap="square">
                <a:spAutoFit/>
              </a:bodyPr>
              <a:lstStyle/>
              <a:p>
                <a:r>
                  <a:rPr lang="en-GB" sz="1600" b="1" dirty="0" smtClean="0">
                    <a:solidFill>
                      <a:srgbClr val="293B45"/>
                    </a:solidFill>
                    <a:latin typeface="Noto Sans" charset="0"/>
                    <a:ea typeface="Noto Sans" charset="0"/>
                    <a:cs typeface="Noto Sans" charset="0"/>
                  </a:rPr>
                  <a:t>Establish </a:t>
                </a:r>
                <a:br>
                  <a:rPr lang="en-GB" sz="1600" b="1" dirty="0" smtClean="0">
                    <a:solidFill>
                      <a:srgbClr val="293B45"/>
                    </a:solidFill>
                    <a:latin typeface="Noto Sans" charset="0"/>
                    <a:ea typeface="Noto Sans" charset="0"/>
                    <a:cs typeface="Noto Sans" charset="0"/>
                  </a:rPr>
                </a:br>
                <a:r>
                  <a:rPr lang="en-GB" sz="1600" b="1" dirty="0" smtClean="0">
                    <a:solidFill>
                      <a:srgbClr val="293B45"/>
                    </a:solidFill>
                    <a:latin typeface="Noto Sans" charset="0"/>
                    <a:ea typeface="Noto Sans" charset="0"/>
                    <a:cs typeface="Noto Sans" charset="0"/>
                  </a:rPr>
                  <a:t>a strong enabling environment </a:t>
                </a:r>
                <a:endParaRPr lang="en-GB" sz="1600" b="1" dirty="0">
                  <a:solidFill>
                    <a:srgbClr val="293B45"/>
                  </a:solidFill>
                  <a:latin typeface="Noto Sans" charset="0"/>
                  <a:ea typeface="Noto Sans" charset="0"/>
                  <a:cs typeface="Noto Sans" charset="0"/>
                </a:endParaRPr>
              </a:p>
            </p:txBody>
          </p:sp>
        </p:grpSp>
        <p:pic>
          <p:nvPicPr>
            <p:cNvPr id="44" name="Picture 43"/>
            <p:cNvPicPr>
              <a:picLocks noChangeAspect="1"/>
            </p:cNvPicPr>
            <p:nvPr/>
          </p:nvPicPr>
          <p:blipFill rotWithShape="1">
            <a:blip r:embed="rId8">
              <a:extLst>
                <a:ext uri="{28A0092B-C50C-407E-A947-70E740481C1C}">
                  <a14:useLocalDpi xmlns:a14="http://schemas.microsoft.com/office/drawing/2010/main" val="0"/>
                </a:ext>
              </a:extLst>
            </a:blip>
            <a:srcRect l="702" t="-135" r="22927" b="135"/>
            <a:stretch/>
          </p:blipFill>
          <p:spPr>
            <a:xfrm rot="712231">
              <a:off x="4626893" y="1691901"/>
              <a:ext cx="1030012" cy="1474671"/>
            </a:xfrm>
            <a:prstGeom prst="rect">
              <a:avLst/>
            </a:prstGeom>
          </p:spPr>
        </p:pic>
      </p:grpSp>
      <p:grpSp>
        <p:nvGrpSpPr>
          <p:cNvPr id="53" name="Group 52"/>
          <p:cNvGrpSpPr/>
          <p:nvPr/>
        </p:nvGrpSpPr>
        <p:grpSpPr>
          <a:xfrm>
            <a:off x="4679197" y="3823495"/>
            <a:ext cx="3386747" cy="2651445"/>
            <a:chOff x="4031497" y="3823495"/>
            <a:chExt cx="3386747" cy="2651445"/>
          </a:xfrm>
        </p:grpSpPr>
        <p:grpSp>
          <p:nvGrpSpPr>
            <p:cNvPr id="42" name="Group 41"/>
            <p:cNvGrpSpPr/>
            <p:nvPr/>
          </p:nvGrpSpPr>
          <p:grpSpPr>
            <a:xfrm>
              <a:off x="4031497" y="3823495"/>
              <a:ext cx="3386747" cy="2651445"/>
              <a:chOff x="4031497" y="3823495"/>
              <a:chExt cx="3386747" cy="2651445"/>
            </a:xfrm>
          </p:grpSpPr>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31497" y="3823495"/>
                <a:ext cx="3386747" cy="2651445"/>
              </a:xfrm>
              <a:prstGeom prst="rect">
                <a:avLst/>
              </a:prstGeom>
            </p:spPr>
          </p:pic>
          <p:sp>
            <p:nvSpPr>
              <p:cNvPr id="38" name="Rectangle 37"/>
              <p:cNvSpPr/>
              <p:nvPr/>
            </p:nvSpPr>
            <p:spPr>
              <a:xfrm>
                <a:off x="4597400" y="5383399"/>
                <a:ext cx="2254940" cy="830997"/>
              </a:xfrm>
              <a:prstGeom prst="rect">
                <a:avLst/>
              </a:prstGeom>
            </p:spPr>
            <p:txBody>
              <a:bodyPr wrap="square">
                <a:spAutoFit/>
              </a:bodyPr>
              <a:lstStyle/>
              <a:p>
                <a:pPr algn="ctr"/>
                <a:r>
                  <a:rPr lang="en-GB" sz="1600" b="1" dirty="0" smtClean="0">
                    <a:solidFill>
                      <a:srgbClr val="293B45"/>
                    </a:solidFill>
                    <a:latin typeface="Noto Sans" charset="0"/>
                    <a:ea typeface="Noto Sans" charset="0"/>
                    <a:cs typeface="Noto Sans" charset="0"/>
                  </a:rPr>
                  <a:t>Ensure all health centres and schools have WASH facilities</a:t>
                </a:r>
                <a:endParaRPr lang="en-GB" sz="1600" b="1" dirty="0">
                  <a:solidFill>
                    <a:srgbClr val="293B45"/>
                  </a:solidFill>
                  <a:latin typeface="Noto Sans" charset="0"/>
                  <a:ea typeface="Noto Sans" charset="0"/>
                  <a:cs typeface="Noto Sans" charset="0"/>
                </a:endParaRPr>
              </a:p>
            </p:txBody>
          </p:sp>
        </p:grpSp>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98759" y="4415174"/>
              <a:ext cx="1328685" cy="929571"/>
            </a:xfrm>
            <a:prstGeom prst="rect">
              <a:avLst/>
            </a:prstGeom>
          </p:spPr>
        </p:pic>
      </p:grpSp>
      <p:grpSp>
        <p:nvGrpSpPr>
          <p:cNvPr id="49" name="Group 48"/>
          <p:cNvGrpSpPr/>
          <p:nvPr/>
        </p:nvGrpSpPr>
        <p:grpSpPr>
          <a:xfrm>
            <a:off x="3569570" y="3235299"/>
            <a:ext cx="2765849" cy="2592247"/>
            <a:chOff x="2921870" y="3235299"/>
            <a:chExt cx="2765849" cy="2592247"/>
          </a:xfrm>
        </p:grpSpPr>
        <p:grpSp>
          <p:nvGrpSpPr>
            <p:cNvPr id="41" name="Group 40"/>
            <p:cNvGrpSpPr/>
            <p:nvPr/>
          </p:nvGrpSpPr>
          <p:grpSpPr>
            <a:xfrm>
              <a:off x="3042504" y="3235299"/>
              <a:ext cx="2645215" cy="2592247"/>
              <a:chOff x="3042504" y="3235299"/>
              <a:chExt cx="2645215" cy="2592247"/>
            </a:xfrm>
          </p:grpSpPr>
          <p:pic>
            <p:nvPicPr>
              <p:cNvPr id="29" name="Picture 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42504" y="3235299"/>
                <a:ext cx="2645215" cy="2592247"/>
              </a:xfrm>
              <a:prstGeom prst="rect">
                <a:avLst/>
              </a:prstGeom>
            </p:spPr>
          </p:pic>
          <p:sp>
            <p:nvSpPr>
              <p:cNvPr id="36" name="Rectangle 35"/>
              <p:cNvSpPr/>
              <p:nvPr/>
            </p:nvSpPr>
            <p:spPr>
              <a:xfrm>
                <a:off x="3202130" y="3499512"/>
                <a:ext cx="1968074" cy="1077218"/>
              </a:xfrm>
              <a:prstGeom prst="rect">
                <a:avLst/>
              </a:prstGeom>
            </p:spPr>
            <p:txBody>
              <a:bodyPr wrap="square">
                <a:spAutoFit/>
              </a:bodyPr>
              <a:lstStyle/>
              <a:p>
                <a:r>
                  <a:rPr lang="en-GB" sz="1600" b="1" dirty="0" smtClean="0">
                    <a:solidFill>
                      <a:srgbClr val="293B45"/>
                    </a:solidFill>
                    <a:latin typeface="Noto Sans" charset="0"/>
                    <a:ea typeface="Noto Sans" charset="0"/>
                    <a:cs typeface="Noto Sans" charset="0"/>
                  </a:rPr>
                  <a:t>Promote comprehensive hygiene behaviours</a:t>
                </a:r>
                <a:endParaRPr lang="en-GB" sz="1600" b="1" dirty="0">
                  <a:solidFill>
                    <a:srgbClr val="293B45"/>
                  </a:solidFill>
                  <a:latin typeface="Noto Sans" charset="0"/>
                  <a:ea typeface="Noto Sans" charset="0"/>
                  <a:cs typeface="Noto Sans" charset="0"/>
                </a:endParaRPr>
              </a:p>
            </p:txBody>
          </p:sp>
        </p:grpSp>
        <p:pic>
          <p:nvPicPr>
            <p:cNvPr id="46" name="Picture 45"/>
            <p:cNvPicPr>
              <a:picLocks noChangeAspect="1"/>
            </p:cNvPicPr>
            <p:nvPr/>
          </p:nvPicPr>
          <p:blipFill rotWithShape="1">
            <a:blip r:embed="rId12">
              <a:extLst>
                <a:ext uri="{BEBA8EAE-BF5A-486C-A8C5-ECC9F3942E4B}">
                  <a14:imgProps xmlns:a14="http://schemas.microsoft.com/office/drawing/2010/main">
                    <a14:imgLayer r:embed="rId13">
                      <a14:imgEffect>
                        <a14:backgroundRemoval t="0" b="89862" l="9920" r="93920"/>
                      </a14:imgEffect>
                    </a14:imgLayer>
                  </a14:imgProps>
                </a:ext>
                <a:ext uri="{28A0092B-C50C-407E-A947-70E740481C1C}">
                  <a14:useLocalDpi xmlns:a14="http://schemas.microsoft.com/office/drawing/2010/main" val="0"/>
                </a:ext>
              </a:extLst>
            </a:blip>
            <a:srcRect t="12777"/>
            <a:stretch/>
          </p:blipFill>
          <p:spPr>
            <a:xfrm>
              <a:off x="2921870" y="4546274"/>
              <a:ext cx="1768591" cy="1071198"/>
            </a:xfrm>
            <a:prstGeom prst="rect">
              <a:avLst/>
            </a:prstGeom>
          </p:spPr>
        </p:pic>
      </p:grpSp>
      <p:grpSp>
        <p:nvGrpSpPr>
          <p:cNvPr id="52" name="Group 51"/>
          <p:cNvGrpSpPr/>
          <p:nvPr/>
        </p:nvGrpSpPr>
        <p:grpSpPr>
          <a:xfrm>
            <a:off x="6393357" y="3224905"/>
            <a:ext cx="2663908" cy="2592247"/>
            <a:chOff x="5745657" y="3224905"/>
            <a:chExt cx="2663908" cy="2592247"/>
          </a:xfrm>
        </p:grpSpPr>
        <p:grpSp>
          <p:nvGrpSpPr>
            <p:cNvPr id="43" name="Group 42"/>
            <p:cNvGrpSpPr/>
            <p:nvPr/>
          </p:nvGrpSpPr>
          <p:grpSpPr>
            <a:xfrm>
              <a:off x="5745657" y="3224905"/>
              <a:ext cx="2663908" cy="2592247"/>
              <a:chOff x="5745657" y="3224905"/>
              <a:chExt cx="2663908" cy="2592247"/>
            </a:xfrm>
          </p:grpSpPr>
          <p:pic>
            <p:nvPicPr>
              <p:cNvPr id="28" name="Picture 2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45657" y="3224905"/>
                <a:ext cx="2663908" cy="2592247"/>
              </a:xfrm>
              <a:prstGeom prst="rect">
                <a:avLst/>
              </a:prstGeom>
            </p:spPr>
          </p:pic>
          <p:sp>
            <p:nvSpPr>
              <p:cNvPr id="37" name="Rectangle 36"/>
              <p:cNvSpPr/>
              <p:nvPr/>
            </p:nvSpPr>
            <p:spPr>
              <a:xfrm>
                <a:off x="5962517" y="3626457"/>
                <a:ext cx="2285094" cy="584775"/>
              </a:xfrm>
              <a:prstGeom prst="rect">
                <a:avLst/>
              </a:prstGeom>
            </p:spPr>
            <p:txBody>
              <a:bodyPr wrap="square">
                <a:spAutoFit/>
              </a:bodyPr>
              <a:lstStyle/>
              <a:p>
                <a:pPr algn="r"/>
                <a:r>
                  <a:rPr lang="en-GB" sz="1600" b="1" smtClean="0">
                    <a:solidFill>
                      <a:srgbClr val="293B45"/>
                    </a:solidFill>
                    <a:latin typeface="Noto Sans" charset="0"/>
                    <a:ea typeface="Noto Sans" charset="0"/>
                    <a:cs typeface="Noto Sans" charset="0"/>
                  </a:rPr>
                  <a:t>Target the </a:t>
                </a:r>
                <a:r>
                  <a:rPr lang="en-GB" sz="1600" b="1" dirty="0" smtClean="0">
                    <a:solidFill>
                      <a:srgbClr val="293B45"/>
                    </a:solidFill>
                    <a:latin typeface="Noto Sans" charset="0"/>
                    <a:ea typeface="Noto Sans" charset="0"/>
                    <a:cs typeface="Noto Sans" charset="0"/>
                  </a:rPr>
                  <a:t>same geographical areas</a:t>
                </a:r>
                <a:endParaRPr lang="en-GB" sz="1600" b="1" dirty="0">
                  <a:solidFill>
                    <a:srgbClr val="293B45"/>
                  </a:solidFill>
                  <a:latin typeface="Noto Sans" charset="0"/>
                  <a:ea typeface="Noto Sans" charset="0"/>
                  <a:cs typeface="Noto Sans" charset="0"/>
                </a:endParaRPr>
              </a:p>
            </p:txBody>
          </p:sp>
        </p:grpSp>
        <p:pic>
          <p:nvPicPr>
            <p:cNvPr id="47" name="Picture 46"/>
            <p:cNvPicPr>
              <a:picLocks noChangeAspect="1"/>
            </p:cNvPicPr>
            <p:nvPr/>
          </p:nvPicPr>
          <p:blipFill rotWithShape="1">
            <a:blip r:embed="rId15">
              <a:extLst>
                <a:ext uri="{28A0092B-C50C-407E-A947-70E740481C1C}">
                  <a14:useLocalDpi xmlns:a14="http://schemas.microsoft.com/office/drawing/2010/main" val="0"/>
                </a:ext>
              </a:extLst>
            </a:blip>
            <a:srcRect r="16009"/>
            <a:stretch/>
          </p:blipFill>
          <p:spPr>
            <a:xfrm>
              <a:off x="6899768" y="4265708"/>
              <a:ext cx="1121044" cy="750779"/>
            </a:xfrm>
            <a:prstGeom prst="rect">
              <a:avLst/>
            </a:prstGeom>
          </p:spPr>
        </p:pic>
      </p:grpSp>
    </p:spTree>
    <p:extLst>
      <p:ext uri="{BB962C8B-B14F-4D97-AF65-F5344CB8AC3E}">
        <p14:creationId xmlns:p14="http://schemas.microsoft.com/office/powerpoint/2010/main" val="16376081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14:presetBounceEnd="50000">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14:bounceEnd="50000">
                                          <p:cBhvr additive="base">
                                            <p:cTn id="13" dur="1000" fill="hold"/>
                                            <p:tgtEl>
                                              <p:spTgt spid="50"/>
                                            </p:tgtEl>
                                            <p:attrNameLst>
                                              <p:attrName>ppt_x</p:attrName>
                                            </p:attrNameLst>
                                          </p:cBhvr>
                                          <p:tavLst>
                                            <p:tav tm="0">
                                              <p:val>
                                                <p:strVal val="0-#ppt_w/2"/>
                                              </p:val>
                                            </p:tav>
                                            <p:tav tm="100000">
                                              <p:val>
                                                <p:strVal val="#ppt_x"/>
                                              </p:val>
                                            </p:tav>
                                          </p:tavLst>
                                        </p:anim>
                                        <p:anim calcmode="lin" valueType="num" p14:bounceEnd="50000">
                                          <p:cBhvr additive="base">
                                            <p:cTn id="14" dur="10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14:presetBounceEnd="50000">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14:bounceEnd="50000">
                                          <p:cBhvr additive="base">
                                            <p:cTn id="19" dur="1000" fill="hold"/>
                                            <p:tgtEl>
                                              <p:spTgt spid="51"/>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14:presetBounceEnd="50000">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14:bounceEnd="50000">
                                          <p:cBhvr additive="base">
                                            <p:cTn id="25" dur="1000" fill="hold"/>
                                            <p:tgtEl>
                                              <p:spTgt spid="52"/>
                                            </p:tgtEl>
                                            <p:attrNameLst>
                                              <p:attrName>ppt_x</p:attrName>
                                            </p:attrNameLst>
                                          </p:cBhvr>
                                          <p:tavLst>
                                            <p:tav tm="0">
                                              <p:val>
                                                <p:strVal val="1+#ppt_w/2"/>
                                              </p:val>
                                            </p:tav>
                                            <p:tav tm="100000">
                                              <p:val>
                                                <p:strVal val="#ppt_x"/>
                                              </p:val>
                                            </p:tav>
                                          </p:tavLst>
                                        </p:anim>
                                        <p:anim calcmode="lin" valueType="num" p14:bounceEnd="50000">
                                          <p:cBhvr additive="base">
                                            <p:cTn id="26" dur="1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14:presetBounceEnd="50000">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14:bounceEnd="50000">
                                          <p:cBhvr additive="base">
                                            <p:cTn id="31" dur="1000" fill="hold"/>
                                            <p:tgtEl>
                                              <p:spTgt spid="53"/>
                                            </p:tgtEl>
                                            <p:attrNameLst>
                                              <p:attrName>ppt_x</p:attrName>
                                            </p:attrNameLst>
                                          </p:cBhvr>
                                          <p:tavLst>
                                            <p:tav tm="0">
                                              <p:val>
                                                <p:strVal val="#ppt_x"/>
                                              </p:val>
                                            </p:tav>
                                            <p:tav tm="100000">
                                              <p:val>
                                                <p:strVal val="#ppt_x"/>
                                              </p:val>
                                            </p:tav>
                                          </p:tavLst>
                                        </p:anim>
                                        <p:anim calcmode="lin" valueType="num" p14:bounceEnd="50000">
                                          <p:cBhvr additive="base">
                                            <p:cTn id="32" dur="10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14:presetBounceEnd="50000">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14:bounceEnd="50000">
                                          <p:cBhvr additive="base">
                                            <p:cTn id="37" dur="1000" fill="hold"/>
                                            <p:tgtEl>
                                              <p:spTgt spid="49"/>
                                            </p:tgtEl>
                                            <p:attrNameLst>
                                              <p:attrName>ppt_x</p:attrName>
                                            </p:attrNameLst>
                                          </p:cBhvr>
                                          <p:tavLst>
                                            <p:tav tm="0">
                                              <p:val>
                                                <p:strVal val="0-#ppt_w/2"/>
                                              </p:val>
                                            </p:tav>
                                            <p:tav tm="100000">
                                              <p:val>
                                                <p:strVal val="#ppt_x"/>
                                              </p:val>
                                            </p:tav>
                                          </p:tavLst>
                                        </p:anim>
                                        <p:anim calcmode="lin" valueType="num" p14:bounceEnd="50000">
                                          <p:cBhvr additive="base">
                                            <p:cTn id="38" dur="10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1000" fill="hold"/>
                                            <p:tgtEl>
                                              <p:spTgt spid="50"/>
                                            </p:tgtEl>
                                            <p:attrNameLst>
                                              <p:attrName>ppt_x</p:attrName>
                                            </p:attrNameLst>
                                          </p:cBhvr>
                                          <p:tavLst>
                                            <p:tav tm="0">
                                              <p:val>
                                                <p:strVal val="0-#ppt_w/2"/>
                                              </p:val>
                                            </p:tav>
                                            <p:tav tm="100000">
                                              <p:val>
                                                <p:strVal val="#ppt_x"/>
                                              </p:val>
                                            </p:tav>
                                          </p:tavLst>
                                        </p:anim>
                                        <p:anim calcmode="lin" valueType="num">
                                          <p:cBhvr additive="base">
                                            <p:cTn id="14" dur="10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1000" fill="hold"/>
                                            <p:tgtEl>
                                              <p:spTgt spid="51"/>
                                            </p:tgtEl>
                                            <p:attrNameLst>
                                              <p:attrName>ppt_x</p:attrName>
                                            </p:attrNameLst>
                                          </p:cBhvr>
                                          <p:tavLst>
                                            <p:tav tm="0">
                                              <p:val>
                                                <p:strVal val="1+#ppt_w/2"/>
                                              </p:val>
                                            </p:tav>
                                            <p:tav tm="100000">
                                              <p:val>
                                                <p:strVal val="#ppt_x"/>
                                              </p:val>
                                            </p:tav>
                                          </p:tavLst>
                                        </p:anim>
                                        <p:anim calcmode="lin" valueType="num">
                                          <p:cBhvr additive="base">
                                            <p:cTn id="20" dur="10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1000" fill="hold"/>
                                            <p:tgtEl>
                                              <p:spTgt spid="52"/>
                                            </p:tgtEl>
                                            <p:attrNameLst>
                                              <p:attrName>ppt_x</p:attrName>
                                            </p:attrNameLst>
                                          </p:cBhvr>
                                          <p:tavLst>
                                            <p:tav tm="0">
                                              <p:val>
                                                <p:strVal val="1+#ppt_w/2"/>
                                              </p:val>
                                            </p:tav>
                                            <p:tav tm="100000">
                                              <p:val>
                                                <p:strVal val="#ppt_x"/>
                                              </p:val>
                                            </p:tav>
                                          </p:tavLst>
                                        </p:anim>
                                        <p:anim calcmode="lin" valueType="num">
                                          <p:cBhvr additive="base">
                                            <p:cTn id="26" dur="1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1000" fill="hold"/>
                                            <p:tgtEl>
                                              <p:spTgt spid="53"/>
                                            </p:tgtEl>
                                            <p:attrNameLst>
                                              <p:attrName>ppt_x</p:attrName>
                                            </p:attrNameLst>
                                          </p:cBhvr>
                                          <p:tavLst>
                                            <p:tav tm="0">
                                              <p:val>
                                                <p:strVal val="#ppt_x"/>
                                              </p:val>
                                            </p:tav>
                                            <p:tav tm="100000">
                                              <p:val>
                                                <p:strVal val="#ppt_x"/>
                                              </p:val>
                                            </p:tav>
                                          </p:tavLst>
                                        </p:anim>
                                        <p:anim calcmode="lin" valueType="num">
                                          <p:cBhvr additive="base">
                                            <p:cTn id="32" dur="10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1000" fill="hold"/>
                                            <p:tgtEl>
                                              <p:spTgt spid="49"/>
                                            </p:tgtEl>
                                            <p:attrNameLst>
                                              <p:attrName>ppt_x</p:attrName>
                                            </p:attrNameLst>
                                          </p:cBhvr>
                                          <p:tavLst>
                                            <p:tav tm="0">
                                              <p:val>
                                                <p:strVal val="0-#ppt_w/2"/>
                                              </p:val>
                                            </p:tav>
                                            <p:tav tm="100000">
                                              <p:val>
                                                <p:strVal val="#ppt_x"/>
                                              </p:val>
                                            </p:tav>
                                          </p:tavLst>
                                        </p:anim>
                                        <p:anim calcmode="lin" valueType="num">
                                          <p:cBhvr additive="base">
                                            <p:cTn id="38" dur="10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p:cNvGrpSpPr/>
          <p:nvPr/>
        </p:nvGrpSpPr>
        <p:grpSpPr>
          <a:xfrm>
            <a:off x="-5" y="457202"/>
            <a:ext cx="2240700" cy="452200"/>
            <a:chOff x="-5" y="457202"/>
            <a:chExt cx="2240700" cy="452200"/>
          </a:xfrm>
        </p:grpSpPr>
        <p:sp>
          <p:nvSpPr>
            <p:cNvPr id="11" name="Round Same Side Corner Rectangle 10"/>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4810" t="39242" r="35082" b="50898"/>
            <a:stretch/>
          </p:blipFill>
          <p:spPr>
            <a:xfrm>
              <a:off x="494270" y="461748"/>
              <a:ext cx="1622854" cy="447654"/>
            </a:xfrm>
            <a:prstGeom prst="rect">
              <a:avLst/>
            </a:prstGeom>
          </p:spPr>
        </p:pic>
      </p:grpSp>
      <p:sp>
        <p:nvSpPr>
          <p:cNvPr id="13" name="Title 1"/>
          <p:cNvSpPr>
            <a:spLocks noGrp="1"/>
          </p:cNvSpPr>
          <p:nvPr>
            <p:ph type="title"/>
          </p:nvPr>
        </p:nvSpPr>
        <p:spPr>
          <a:xfrm>
            <a:off x="2369435" y="23014"/>
            <a:ext cx="10515600" cy="1325563"/>
          </a:xfrm>
        </p:spPr>
        <p:txBody>
          <a:bodyPr>
            <a:normAutofit/>
          </a:bodyPr>
          <a:lstStyle/>
          <a:p>
            <a:r>
              <a:rPr lang="en-GB" sz="1800" b="1" dirty="0">
                <a:solidFill>
                  <a:srgbClr val="293B45"/>
                </a:solidFill>
                <a:latin typeface="Noto Sans" charset="0"/>
                <a:ea typeface="Noto Sans" charset="0"/>
                <a:cs typeface="Noto Sans" charset="0"/>
              </a:rPr>
              <a:t>Integrating hygiene promotion and routine vaccination programmes</a:t>
            </a:r>
          </a:p>
        </p:txBody>
      </p:sp>
      <p:grpSp>
        <p:nvGrpSpPr>
          <p:cNvPr id="17" name="Group 16"/>
          <p:cNvGrpSpPr/>
          <p:nvPr/>
        </p:nvGrpSpPr>
        <p:grpSpPr>
          <a:xfrm>
            <a:off x="8727796" y="3249872"/>
            <a:ext cx="2193078" cy="2193076"/>
            <a:chOff x="9701604" y="3140841"/>
            <a:chExt cx="3072709" cy="3072709"/>
          </a:xfrm>
        </p:grpSpPr>
        <p:sp>
          <p:nvSpPr>
            <p:cNvPr id="18" name="Oval 17"/>
            <p:cNvSpPr/>
            <p:nvPr/>
          </p:nvSpPr>
          <p:spPr>
            <a:xfrm>
              <a:off x="9701604" y="3140841"/>
              <a:ext cx="3072709" cy="3072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3825" y="4008804"/>
              <a:ext cx="2120192" cy="1387582"/>
            </a:xfrm>
            <a:prstGeom prst="rect">
              <a:avLst/>
            </a:prstGeom>
          </p:spPr>
        </p:pic>
      </p:grpSp>
      <p:grpSp>
        <p:nvGrpSpPr>
          <p:cNvPr id="20" name="Group 19"/>
          <p:cNvGrpSpPr/>
          <p:nvPr/>
        </p:nvGrpSpPr>
        <p:grpSpPr>
          <a:xfrm>
            <a:off x="8740496" y="1294154"/>
            <a:ext cx="2193078" cy="2298502"/>
            <a:chOff x="10257106" y="682041"/>
            <a:chExt cx="3072709" cy="3220420"/>
          </a:xfrm>
        </p:grpSpPr>
        <p:sp>
          <p:nvSpPr>
            <p:cNvPr id="21" name="Oval 20"/>
            <p:cNvSpPr/>
            <p:nvPr/>
          </p:nvSpPr>
          <p:spPr>
            <a:xfrm>
              <a:off x="10257106" y="682041"/>
              <a:ext cx="3072709" cy="3072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1237958" y="906880"/>
              <a:ext cx="1101136" cy="2995581"/>
            </a:xfrm>
            <a:prstGeom prst="rect">
              <a:avLst/>
            </a:prstGeom>
          </p:spPr>
        </p:pic>
      </p:grpSp>
      <p:grpSp>
        <p:nvGrpSpPr>
          <p:cNvPr id="5" name="Group 4"/>
          <p:cNvGrpSpPr/>
          <p:nvPr/>
        </p:nvGrpSpPr>
        <p:grpSpPr>
          <a:xfrm>
            <a:off x="2438690" y="1781722"/>
            <a:ext cx="6099176" cy="1705509"/>
            <a:chOff x="2240695" y="1214302"/>
            <a:chExt cx="6099176" cy="1705509"/>
          </a:xfrm>
        </p:grpSpPr>
        <p:sp>
          <p:nvSpPr>
            <p:cNvPr id="23" name="Rounded Rectangle 22"/>
            <p:cNvSpPr/>
            <p:nvPr/>
          </p:nvSpPr>
          <p:spPr>
            <a:xfrm>
              <a:off x="2240695" y="1214302"/>
              <a:ext cx="6099176" cy="1705509"/>
            </a:xfrm>
            <a:prstGeom prst="roundRect">
              <a:avLst>
                <a:gd name="adj" fmla="val 5371"/>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endParaRPr lang="en-GB" sz="1450" dirty="0">
                <a:solidFill>
                  <a:srgbClr val="293B45"/>
                </a:solidFill>
                <a:latin typeface="Noto Sans" charset="0"/>
                <a:ea typeface="Noto Sans" charset="0"/>
                <a:cs typeface="Noto Sans" charset="0"/>
              </a:endParaRPr>
            </a:p>
          </p:txBody>
        </p:sp>
        <p:sp>
          <p:nvSpPr>
            <p:cNvPr id="9" name="Rectangle 8"/>
            <p:cNvSpPr/>
            <p:nvPr/>
          </p:nvSpPr>
          <p:spPr>
            <a:xfrm>
              <a:off x="2301906" y="1436717"/>
              <a:ext cx="5152994" cy="1077218"/>
            </a:xfrm>
            <a:prstGeom prst="rect">
              <a:avLst/>
            </a:prstGeom>
          </p:spPr>
          <p:txBody>
            <a:bodyPr wrap="square">
              <a:spAutoFit/>
            </a:bodyPr>
            <a:lstStyle/>
            <a:p>
              <a:r>
                <a:rPr lang="en-GB" sz="1600" dirty="0">
                  <a:solidFill>
                    <a:srgbClr val="293B45"/>
                  </a:solidFill>
                  <a:latin typeface="Noto Sans" charset="0"/>
                  <a:ea typeface="Noto Sans" charset="0"/>
                  <a:cs typeface="Noto Sans" charset="0"/>
                </a:rPr>
                <a:t>Use roll out of routine vaccination programmes to promote behaviours such as handwashing with soap and good food hygiene alongside promotion of </a:t>
              </a:r>
              <a:r>
                <a:rPr lang="en-GB" sz="1600" dirty="0" smtClean="0">
                  <a:solidFill>
                    <a:srgbClr val="293B45"/>
                  </a:solidFill>
                  <a:latin typeface="Noto Sans" charset="0"/>
                  <a:ea typeface="Noto Sans" charset="0"/>
                  <a:cs typeface="Noto Sans" charset="0"/>
                </a:rPr>
                <a:t>exclusive breastfeeding of </a:t>
              </a:r>
              <a:r>
                <a:rPr lang="en-GB" sz="1600" dirty="0">
                  <a:solidFill>
                    <a:srgbClr val="293B45"/>
                  </a:solidFill>
                  <a:latin typeface="Noto Sans" charset="0"/>
                  <a:ea typeface="Noto Sans" charset="0"/>
                  <a:cs typeface="Noto Sans" charset="0"/>
                </a:rPr>
                <a:t>infants. </a:t>
              </a:r>
            </a:p>
          </p:txBody>
        </p:sp>
      </p:grpSp>
      <p:grpSp>
        <p:nvGrpSpPr>
          <p:cNvPr id="4" name="Group 3"/>
          <p:cNvGrpSpPr/>
          <p:nvPr/>
        </p:nvGrpSpPr>
        <p:grpSpPr>
          <a:xfrm>
            <a:off x="2438690" y="3709646"/>
            <a:ext cx="6099176" cy="1705509"/>
            <a:chOff x="2240695" y="3852674"/>
            <a:chExt cx="6099176" cy="1705509"/>
          </a:xfrm>
        </p:grpSpPr>
        <p:sp>
          <p:nvSpPr>
            <p:cNvPr id="24" name="Rounded Rectangle 23"/>
            <p:cNvSpPr/>
            <p:nvPr/>
          </p:nvSpPr>
          <p:spPr>
            <a:xfrm>
              <a:off x="2240695" y="3852674"/>
              <a:ext cx="6099176" cy="1705509"/>
            </a:xfrm>
            <a:prstGeom prst="roundRect">
              <a:avLst>
                <a:gd name="adj" fmla="val 5371"/>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endParaRPr lang="en-GB" sz="1450" dirty="0">
                <a:solidFill>
                  <a:srgbClr val="293B45"/>
                </a:solidFill>
                <a:latin typeface="Noto Sans" charset="0"/>
                <a:ea typeface="Noto Sans" charset="0"/>
                <a:cs typeface="Noto Sans" charset="0"/>
              </a:endParaRPr>
            </a:p>
          </p:txBody>
        </p:sp>
        <p:sp>
          <p:nvSpPr>
            <p:cNvPr id="55" name="Rectangle 54"/>
            <p:cNvSpPr/>
            <p:nvPr/>
          </p:nvSpPr>
          <p:spPr>
            <a:xfrm>
              <a:off x="2301906" y="4043708"/>
              <a:ext cx="6037965" cy="1323439"/>
            </a:xfrm>
            <a:prstGeom prst="rect">
              <a:avLst/>
            </a:prstGeom>
          </p:spPr>
          <p:txBody>
            <a:bodyPr wrap="square">
              <a:spAutoFit/>
            </a:bodyPr>
            <a:lstStyle/>
            <a:p>
              <a:r>
                <a:rPr lang="en-US" sz="1600" dirty="0">
                  <a:solidFill>
                    <a:srgbClr val="293B45"/>
                  </a:solidFill>
                  <a:latin typeface="Noto Sans" charset="0"/>
                  <a:ea typeface="Noto Sans" charset="0"/>
                  <a:cs typeface="Noto Sans" charset="0"/>
                </a:rPr>
                <a:t>There is increasing recognition that vaccine efficacy can be weakened in children with enteric infections caused by poor WASH. At the same time, integrating hygiene promotion can reduce mistrust in the </a:t>
              </a:r>
              <a:r>
                <a:rPr lang="en-US" sz="1600" dirty="0" err="1">
                  <a:solidFill>
                    <a:srgbClr val="293B45"/>
                  </a:solidFill>
                  <a:latin typeface="Noto Sans" charset="0"/>
                  <a:ea typeface="Noto Sans" charset="0"/>
                  <a:cs typeface="Noto Sans" charset="0"/>
                </a:rPr>
                <a:t>immunisation</a:t>
              </a:r>
              <a:r>
                <a:rPr lang="en-US" sz="1600" dirty="0">
                  <a:solidFill>
                    <a:srgbClr val="293B45"/>
                  </a:solidFill>
                  <a:latin typeface="Noto Sans" charset="0"/>
                  <a:ea typeface="Noto Sans" charset="0"/>
                  <a:cs typeface="Noto Sans" charset="0"/>
                </a:rPr>
                <a:t> </a:t>
              </a:r>
              <a:r>
                <a:rPr lang="en-US" sz="1600" dirty="0" err="1">
                  <a:solidFill>
                    <a:srgbClr val="293B45"/>
                  </a:solidFill>
                  <a:latin typeface="Noto Sans" charset="0"/>
                  <a:ea typeface="Noto Sans" charset="0"/>
                  <a:cs typeface="Noto Sans" charset="0"/>
                </a:rPr>
                <a:t>programme</a:t>
              </a:r>
              <a:r>
                <a:rPr lang="en-US" sz="1600" dirty="0">
                  <a:solidFill>
                    <a:srgbClr val="293B45"/>
                  </a:solidFill>
                  <a:latin typeface="Noto Sans" charset="0"/>
                  <a:ea typeface="Noto Sans" charset="0"/>
                  <a:cs typeface="Noto Sans" charset="0"/>
                </a:rPr>
                <a:t>, improve uptake of routine vaccines and strengthen health systems.</a:t>
              </a:r>
              <a:endParaRPr lang="en-GB" sz="1600" dirty="0">
                <a:solidFill>
                  <a:srgbClr val="293B45"/>
                </a:solidFill>
                <a:latin typeface="Noto Sans" charset="0"/>
                <a:ea typeface="Noto Sans" charset="0"/>
                <a:cs typeface="Noto Sans" charset="0"/>
              </a:endParaRPr>
            </a:p>
          </p:txBody>
        </p:sp>
      </p:grpSp>
    </p:spTree>
    <p:extLst>
      <p:ext uri="{BB962C8B-B14F-4D97-AF65-F5344CB8AC3E}">
        <p14:creationId xmlns:p14="http://schemas.microsoft.com/office/powerpoint/2010/main" val="14588547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0-#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0-#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Rounded Rectangle 16"/>
          <p:cNvSpPr/>
          <p:nvPr/>
        </p:nvSpPr>
        <p:spPr>
          <a:xfrm>
            <a:off x="2240695" y="1214302"/>
            <a:ext cx="2840825" cy="1705509"/>
          </a:xfrm>
          <a:prstGeom prst="roundRect">
            <a:avLst>
              <a:gd name="adj" fmla="val 5371"/>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en-GB" sz="1450" dirty="0">
                <a:solidFill>
                  <a:srgbClr val="293B45"/>
                </a:solidFill>
                <a:latin typeface="Noto Sans" charset="0"/>
                <a:ea typeface="Noto Sans" charset="0"/>
                <a:cs typeface="Noto Sans" charset="0"/>
              </a:rPr>
              <a:t>New mothers visit immunisation clinic </a:t>
            </a:r>
            <a:r>
              <a:rPr lang="en-GB" sz="1450" dirty="0" smtClean="0">
                <a:solidFill>
                  <a:srgbClr val="293B45"/>
                </a:solidFill>
                <a:latin typeface="Noto Sans" charset="0"/>
                <a:ea typeface="Noto Sans" charset="0"/>
                <a:cs typeface="Noto Sans" charset="0"/>
              </a:rPr>
              <a:t/>
            </a:r>
            <a:br>
              <a:rPr lang="en-GB" sz="1450" dirty="0" smtClean="0">
                <a:solidFill>
                  <a:srgbClr val="293B45"/>
                </a:solidFill>
                <a:latin typeface="Noto Sans" charset="0"/>
                <a:ea typeface="Noto Sans" charset="0"/>
                <a:cs typeface="Noto Sans" charset="0"/>
              </a:rPr>
            </a:br>
            <a:r>
              <a:rPr lang="en-GB" sz="2400" b="1" dirty="0" smtClean="0">
                <a:solidFill>
                  <a:srgbClr val="293B45"/>
                </a:solidFill>
                <a:latin typeface="Noto Sans" charset="0"/>
                <a:ea typeface="Noto Sans" charset="0"/>
                <a:cs typeface="Noto Sans" charset="0"/>
              </a:rPr>
              <a:t>at </a:t>
            </a:r>
            <a:r>
              <a:rPr lang="en-GB" sz="2400" b="1" dirty="0">
                <a:solidFill>
                  <a:srgbClr val="293B45"/>
                </a:solidFill>
                <a:latin typeface="Noto Sans" charset="0"/>
                <a:ea typeface="Noto Sans" charset="0"/>
                <a:cs typeface="Noto Sans" charset="0"/>
              </a:rPr>
              <a:t>least five times</a:t>
            </a:r>
            <a:r>
              <a:rPr lang="en-GB" sz="2400" dirty="0">
                <a:solidFill>
                  <a:srgbClr val="293B45"/>
                </a:solidFill>
                <a:latin typeface="Noto Sans" charset="0"/>
                <a:ea typeface="Noto Sans" charset="0"/>
                <a:cs typeface="Noto Sans" charset="0"/>
              </a:rPr>
              <a:t> </a:t>
            </a:r>
            <a:r>
              <a:rPr lang="en-GB" sz="1450" dirty="0" smtClean="0">
                <a:solidFill>
                  <a:srgbClr val="293B45"/>
                </a:solidFill>
                <a:latin typeface="Noto Sans" charset="0"/>
                <a:ea typeface="Noto Sans" charset="0"/>
                <a:cs typeface="Noto Sans" charset="0"/>
              </a:rPr>
              <a:t>in </a:t>
            </a:r>
            <a:r>
              <a:rPr lang="en-GB" sz="1450" dirty="0">
                <a:solidFill>
                  <a:srgbClr val="293B45"/>
                </a:solidFill>
                <a:latin typeface="Noto Sans" charset="0"/>
                <a:ea typeface="Noto Sans" charset="0"/>
                <a:cs typeface="Noto Sans" charset="0"/>
              </a:rPr>
              <a:t>child’s first nine months. </a:t>
            </a:r>
          </a:p>
        </p:txBody>
      </p:sp>
      <p:sp>
        <p:nvSpPr>
          <p:cNvPr id="18" name="Rounded Rectangle 17"/>
          <p:cNvSpPr/>
          <p:nvPr/>
        </p:nvSpPr>
        <p:spPr>
          <a:xfrm>
            <a:off x="5174725" y="1214302"/>
            <a:ext cx="2902228" cy="2047882"/>
          </a:xfrm>
          <a:prstGeom prst="roundRect">
            <a:avLst>
              <a:gd name="adj" fmla="val 4354"/>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0" bIns="72000" rtlCol="0" anchor="t" anchorCtr="0">
            <a:noAutofit/>
          </a:bodyPr>
          <a:lstStyle/>
          <a:p>
            <a:pPr>
              <a:buSzPct val="95000"/>
            </a:pPr>
            <a:r>
              <a:rPr lang="en-GB" sz="1450" dirty="0">
                <a:solidFill>
                  <a:srgbClr val="293B45"/>
                </a:solidFill>
                <a:latin typeface="Noto Sans" charset="0"/>
                <a:ea typeface="Noto Sans" charset="0"/>
                <a:cs typeface="Noto Sans" charset="0"/>
              </a:rPr>
              <a:t>The hygiene promotion intervention improved </a:t>
            </a:r>
            <a:r>
              <a:rPr lang="en-GB" sz="1450" dirty="0" smtClean="0">
                <a:solidFill>
                  <a:srgbClr val="293B45"/>
                </a:solidFill>
                <a:latin typeface="Noto Sans" charset="0"/>
                <a:ea typeface="Noto Sans" charset="0"/>
                <a:cs typeface="Noto Sans" charset="0"/>
              </a:rPr>
              <a:t/>
            </a:r>
            <a:br>
              <a:rPr lang="en-GB" sz="1450" dirty="0" smtClean="0">
                <a:solidFill>
                  <a:srgbClr val="293B45"/>
                </a:solidFill>
                <a:latin typeface="Noto Sans" charset="0"/>
                <a:ea typeface="Noto Sans" charset="0"/>
                <a:cs typeface="Noto Sans" charset="0"/>
              </a:rPr>
            </a:br>
            <a:r>
              <a:rPr lang="en-GB" sz="2400" b="1" dirty="0" smtClean="0">
                <a:solidFill>
                  <a:srgbClr val="293B45"/>
                </a:solidFill>
                <a:latin typeface="Noto Sans" charset="0"/>
                <a:ea typeface="Noto Sans" charset="0"/>
                <a:cs typeface="Noto Sans" charset="0"/>
              </a:rPr>
              <a:t>all </a:t>
            </a:r>
            <a:r>
              <a:rPr lang="en-GB" sz="2400" b="1" dirty="0">
                <a:solidFill>
                  <a:srgbClr val="293B45"/>
                </a:solidFill>
                <a:latin typeface="Noto Sans" charset="0"/>
                <a:ea typeface="Noto Sans" charset="0"/>
                <a:cs typeface="Noto Sans" charset="0"/>
              </a:rPr>
              <a:t>key hygiene behaviours </a:t>
            </a:r>
            <a:r>
              <a:rPr lang="en-GB" sz="2400" b="1" dirty="0" smtClean="0">
                <a:solidFill>
                  <a:srgbClr val="293B45"/>
                </a:solidFill>
                <a:latin typeface="Noto Sans" charset="0"/>
                <a:ea typeface="Noto Sans" charset="0"/>
                <a:cs typeface="Noto Sans" charset="0"/>
              </a:rPr>
              <a:t>from </a:t>
            </a:r>
            <a:r>
              <a:rPr lang="en-GB" sz="2400" b="1" dirty="0">
                <a:solidFill>
                  <a:srgbClr val="293B45"/>
                </a:solidFill>
                <a:latin typeface="Noto Sans" charset="0"/>
                <a:ea typeface="Noto Sans" charset="0"/>
                <a:cs typeface="Noto Sans" charset="0"/>
              </a:rPr>
              <a:t>2% to 54</a:t>
            </a:r>
            <a:r>
              <a:rPr lang="en-GB" sz="2400" b="1" dirty="0" smtClean="0">
                <a:solidFill>
                  <a:srgbClr val="293B45"/>
                </a:solidFill>
                <a:latin typeface="Noto Sans" charset="0"/>
                <a:ea typeface="Noto Sans" charset="0"/>
                <a:cs typeface="Noto Sans" charset="0"/>
              </a:rPr>
              <a:t>%.</a:t>
            </a:r>
            <a:endParaRPr lang="en-GB" sz="2400" b="1" dirty="0">
              <a:solidFill>
                <a:srgbClr val="293B45"/>
              </a:solidFill>
              <a:latin typeface="Noto Sans" charset="0"/>
              <a:ea typeface="Noto Sans" charset="0"/>
              <a:cs typeface="Noto Sans" charset="0"/>
            </a:endParaRPr>
          </a:p>
          <a:p>
            <a:pPr>
              <a:buSzPct val="95000"/>
            </a:pPr>
            <a:endParaRPr lang="en-GB" sz="1450" dirty="0">
              <a:solidFill>
                <a:srgbClr val="293B45"/>
              </a:solidFill>
              <a:latin typeface="Noto Sans" charset="0"/>
              <a:ea typeface="Noto Sans" charset="0"/>
              <a:cs typeface="Noto Sans" charset="0"/>
            </a:endParaRPr>
          </a:p>
        </p:txBody>
      </p:sp>
      <p:sp>
        <p:nvSpPr>
          <p:cNvPr id="20" name="Rounded Rectangle 19"/>
          <p:cNvSpPr/>
          <p:nvPr/>
        </p:nvSpPr>
        <p:spPr>
          <a:xfrm>
            <a:off x="2240696" y="3007276"/>
            <a:ext cx="2840825" cy="2035534"/>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en-GB" sz="1450" dirty="0" smtClean="0">
                <a:solidFill>
                  <a:srgbClr val="293B45"/>
                </a:solidFill>
                <a:latin typeface="Noto Sans" charset="0"/>
                <a:ea typeface="Noto Sans" charset="0"/>
                <a:cs typeface="Noto Sans" charset="0"/>
              </a:rPr>
              <a:t>The female </a:t>
            </a:r>
            <a:r>
              <a:rPr lang="en-GB" sz="1450" dirty="0">
                <a:solidFill>
                  <a:srgbClr val="293B45"/>
                </a:solidFill>
                <a:latin typeface="Noto Sans" charset="0"/>
                <a:ea typeface="Noto Sans" charset="0"/>
                <a:cs typeface="Noto Sans" charset="0"/>
              </a:rPr>
              <a:t>community </a:t>
            </a:r>
            <a:r>
              <a:rPr lang="en-GB" sz="1450" dirty="0" smtClean="0">
                <a:solidFill>
                  <a:srgbClr val="293B45"/>
                </a:solidFill>
                <a:latin typeface="Noto Sans" charset="0"/>
                <a:ea typeface="Noto Sans" charset="0"/>
                <a:cs typeface="Noto Sans" charset="0"/>
              </a:rPr>
              <a:t/>
            </a:r>
            <a:br>
              <a:rPr lang="en-GB" sz="1450" dirty="0" smtClean="0">
                <a:solidFill>
                  <a:srgbClr val="293B45"/>
                </a:solidFill>
                <a:latin typeface="Noto Sans" charset="0"/>
                <a:ea typeface="Noto Sans" charset="0"/>
                <a:cs typeface="Noto Sans" charset="0"/>
              </a:rPr>
            </a:br>
            <a:r>
              <a:rPr lang="en-GB" sz="1450" dirty="0" smtClean="0">
                <a:solidFill>
                  <a:srgbClr val="293B45"/>
                </a:solidFill>
                <a:latin typeface="Noto Sans" charset="0"/>
                <a:ea typeface="Noto Sans" charset="0"/>
                <a:cs typeface="Noto Sans" charset="0"/>
              </a:rPr>
              <a:t>health </a:t>
            </a:r>
            <a:r>
              <a:rPr lang="en-GB" sz="1450" dirty="0">
                <a:solidFill>
                  <a:srgbClr val="293B45"/>
                </a:solidFill>
                <a:latin typeface="Noto Sans" charset="0"/>
                <a:ea typeface="Noto Sans" charset="0"/>
                <a:cs typeface="Noto Sans" charset="0"/>
              </a:rPr>
              <a:t>volunteers promote hygiene behaviour </a:t>
            </a:r>
            <a:r>
              <a:rPr lang="en-GB" sz="1450" dirty="0" smtClean="0">
                <a:solidFill>
                  <a:srgbClr val="293B45"/>
                </a:solidFill>
                <a:latin typeface="Noto Sans" charset="0"/>
                <a:ea typeface="Noto Sans" charset="0"/>
                <a:cs typeface="Noto Sans" charset="0"/>
              </a:rPr>
              <a:t>change </a:t>
            </a:r>
            <a:br>
              <a:rPr lang="en-GB" sz="1450" dirty="0" smtClean="0">
                <a:solidFill>
                  <a:srgbClr val="293B45"/>
                </a:solidFill>
                <a:latin typeface="Noto Sans" charset="0"/>
                <a:ea typeface="Noto Sans" charset="0"/>
                <a:cs typeface="Noto Sans" charset="0"/>
              </a:rPr>
            </a:br>
            <a:r>
              <a:rPr lang="en-GB" sz="1450" dirty="0" smtClean="0">
                <a:solidFill>
                  <a:srgbClr val="293B45"/>
                </a:solidFill>
                <a:latin typeface="Noto Sans" charset="0"/>
                <a:ea typeface="Noto Sans" charset="0"/>
                <a:cs typeface="Noto Sans" charset="0"/>
              </a:rPr>
              <a:t>and </a:t>
            </a:r>
            <a:r>
              <a:rPr lang="en-GB" sz="1450" dirty="0">
                <a:solidFill>
                  <a:srgbClr val="293B45"/>
                </a:solidFill>
                <a:latin typeface="Noto Sans" charset="0"/>
                <a:ea typeface="Noto Sans" charset="0"/>
                <a:cs typeface="Noto Sans" charset="0"/>
              </a:rPr>
              <a:t>improved </a:t>
            </a:r>
            <a:r>
              <a:rPr lang="en-GB" sz="1450" dirty="0" smtClean="0">
                <a:solidFill>
                  <a:srgbClr val="293B45"/>
                </a:solidFill>
                <a:latin typeface="Noto Sans" charset="0"/>
                <a:ea typeface="Noto Sans" charset="0"/>
                <a:cs typeface="Noto Sans" charset="0"/>
              </a:rPr>
              <a:t>health.</a:t>
            </a:r>
            <a:endParaRPr lang="en-GB" sz="1450" dirty="0">
              <a:solidFill>
                <a:srgbClr val="293B45"/>
              </a:solidFill>
              <a:latin typeface="Noto Sans" charset="0"/>
              <a:ea typeface="Noto Sans" charset="0"/>
              <a:cs typeface="Noto Sans" charset="0"/>
            </a:endParaRPr>
          </a:p>
        </p:txBody>
      </p:sp>
      <p:sp>
        <p:nvSpPr>
          <p:cNvPr id="21" name="Rounded Rectangle 20"/>
          <p:cNvSpPr/>
          <p:nvPr/>
        </p:nvSpPr>
        <p:spPr>
          <a:xfrm>
            <a:off x="2240695" y="5130276"/>
            <a:ext cx="2840825" cy="1238474"/>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en-GB" sz="1450" dirty="0">
                <a:solidFill>
                  <a:srgbClr val="293B45"/>
                </a:solidFill>
                <a:latin typeface="Noto Sans" charset="0"/>
                <a:ea typeface="Noto Sans" charset="0"/>
                <a:cs typeface="Noto Sans" charset="0"/>
              </a:rPr>
              <a:t>Pilot project ran in four districts and is now in transition to scale-up phase. </a:t>
            </a:r>
          </a:p>
        </p:txBody>
      </p:sp>
      <p:sp>
        <p:nvSpPr>
          <p:cNvPr id="26" name="Title 1"/>
          <p:cNvSpPr txBox="1">
            <a:spLocks/>
          </p:cNvSpPr>
          <p:nvPr/>
        </p:nvSpPr>
        <p:spPr>
          <a:xfrm>
            <a:off x="2240694" y="561629"/>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solidFill>
                  <a:srgbClr val="293B45"/>
                </a:solidFill>
                <a:latin typeface="Noto Sans" charset="0"/>
                <a:ea typeface="Noto Sans" charset="0"/>
                <a:cs typeface="Noto Sans" charset="0"/>
              </a:rPr>
              <a:t>Example: Nepal integrates hygiene within rotavirus vaccination roll out</a:t>
            </a:r>
          </a:p>
        </p:txBody>
      </p:sp>
      <p:sp>
        <p:nvSpPr>
          <p:cNvPr id="19" name="Rounded Rectangle 18"/>
          <p:cNvSpPr/>
          <p:nvPr/>
        </p:nvSpPr>
        <p:spPr>
          <a:xfrm>
            <a:off x="5174725" y="3348654"/>
            <a:ext cx="2902228" cy="3020095"/>
          </a:xfrm>
          <a:prstGeom prst="roundRect">
            <a:avLst>
              <a:gd name="adj" fmla="val 4354"/>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251999" bIns="72000" rtlCol="0" anchor="t" anchorCtr="0">
            <a:noAutofit/>
          </a:bodyPr>
          <a:lstStyle/>
          <a:p>
            <a:r>
              <a:rPr lang="en-GB" sz="1450" dirty="0">
                <a:solidFill>
                  <a:srgbClr val="293B45"/>
                </a:solidFill>
                <a:latin typeface="Noto Sans" charset="0"/>
                <a:ea typeface="Noto Sans" charset="0"/>
                <a:cs typeface="Noto Sans" charset="0"/>
              </a:rPr>
              <a:t>It also </a:t>
            </a:r>
            <a:r>
              <a:rPr lang="en-GB" sz="2400" b="1" dirty="0">
                <a:solidFill>
                  <a:srgbClr val="293B45"/>
                </a:solidFill>
                <a:latin typeface="Noto Sans" charset="0"/>
                <a:ea typeface="Noto Sans" charset="0"/>
                <a:cs typeface="Noto Sans" charset="0"/>
              </a:rPr>
              <a:t>increased immunisation coverage </a:t>
            </a:r>
            <a:r>
              <a:rPr lang="en-GB" sz="1450" dirty="0">
                <a:solidFill>
                  <a:srgbClr val="293B45"/>
                </a:solidFill>
                <a:latin typeface="Noto Sans" charset="0"/>
                <a:ea typeface="Noto Sans" charset="0"/>
                <a:cs typeface="Noto Sans" charset="0"/>
              </a:rPr>
              <a:t>‒ reducing drop out and vaccine wastage rate ‒ and helped to reach the un-reached population.</a:t>
            </a:r>
          </a:p>
        </p:txBody>
      </p:sp>
      <p:grpSp>
        <p:nvGrpSpPr>
          <p:cNvPr id="22" name="Group 21"/>
          <p:cNvGrpSpPr/>
          <p:nvPr/>
        </p:nvGrpSpPr>
        <p:grpSpPr>
          <a:xfrm>
            <a:off x="-5" y="457202"/>
            <a:ext cx="2240700" cy="452200"/>
            <a:chOff x="-5" y="457202"/>
            <a:chExt cx="2240700" cy="452200"/>
          </a:xfrm>
        </p:grpSpPr>
        <p:sp>
          <p:nvSpPr>
            <p:cNvPr id="27" name="Round Same Side Corner Rectangle 26"/>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rotWithShape="1">
            <a:blip r:embed="rId4">
              <a:extLst>
                <a:ext uri="{28A0092B-C50C-407E-A947-70E740481C1C}">
                  <a14:useLocalDpi xmlns:a14="http://schemas.microsoft.com/office/drawing/2010/main" val="0"/>
                </a:ext>
              </a:extLst>
            </a:blip>
            <a:srcRect l="44810" t="39242" r="35082" b="50898"/>
            <a:stretch/>
          </p:blipFill>
          <p:spPr>
            <a:xfrm>
              <a:off x="494270" y="461748"/>
              <a:ext cx="1622854" cy="447654"/>
            </a:xfrm>
            <a:prstGeom prst="rect">
              <a:avLst/>
            </a:prstGeom>
          </p:spPr>
        </p:pic>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614657" y="1214302"/>
            <a:ext cx="1982482" cy="5393234"/>
          </a:xfrm>
          <a:prstGeom prst="rect">
            <a:avLst/>
          </a:prstGeom>
        </p:spPr>
      </p:pic>
    </p:spTree>
    <p:extLst>
      <p:ext uri="{BB962C8B-B14F-4D97-AF65-F5344CB8AC3E}">
        <p14:creationId xmlns:p14="http://schemas.microsoft.com/office/powerpoint/2010/main" val="12373220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50000">
                                          <p:cBhvr additive="base">
                                            <p:cTn id="7" dur="1000" fill="hold"/>
                                            <p:tgtEl>
                                              <p:spTgt spid="2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14:presetBounceEnd="5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50000">
                                          <p:cBhvr additive="base">
                                            <p:cTn id="12" dur="1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13" dur="10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14:presetBounceEnd="50000">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14:bounceEnd="50000">
                                          <p:cBhvr additive="base">
                                            <p:cTn id="16" dur="10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1" fill="hold" grpId="0" nodeType="withEffect" p14:presetBounceEnd="50000">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14:bounceEnd="50000">
                                          <p:cBhvr additive="base">
                                            <p:cTn id="20" dur="1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21" dur="1000" fill="hold"/>
                                            <p:tgtEl>
                                              <p:spTgt spid="18"/>
                                            </p:tgtEl>
                                            <p:attrNameLst>
                                              <p:attrName>ppt_y</p:attrName>
                                            </p:attrNameLst>
                                          </p:cBhvr>
                                          <p:tavLst>
                                            <p:tav tm="0">
                                              <p:val>
                                                <p:strVal val="0-#ppt_h/2"/>
                                              </p:val>
                                            </p:tav>
                                            <p:tav tm="100000">
                                              <p:val>
                                                <p:strVal val="#ppt_y"/>
                                              </p:val>
                                            </p:tav>
                                          </p:tavLst>
                                        </p:anim>
                                      </p:childTnLst>
                                    </p:cTn>
                                  </p:par>
                                  <p:par>
                                    <p:cTn id="22" presetID="2" presetClass="entr" presetSubtype="2" fill="hold" grpId="0" nodeType="withEffect" p14:presetBounceEnd="50000">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14:bounceEnd="50000">
                                          <p:cBhvr additive="base">
                                            <p:cTn id="24" dur="10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25" dur="10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14:presetBounceEnd="50000">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14:bounceEnd="50000">
                                          <p:cBhvr additive="base">
                                            <p:cTn id="28" dur="1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14:presetBounceEnd="50000">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14:bounceEnd="50000">
                                          <p:cBhvr additive="base">
                                            <p:cTn id="32" dur="10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33"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000" fill="hold"/>
                                            <p:tgtEl>
                                              <p:spTgt spid="17"/>
                                            </p:tgtEl>
                                            <p:attrNameLst>
                                              <p:attrName>ppt_x</p:attrName>
                                            </p:attrNameLst>
                                          </p:cBhvr>
                                          <p:tavLst>
                                            <p:tav tm="0">
                                              <p:val>
                                                <p:strVal val="0-#ppt_w/2"/>
                                              </p:val>
                                            </p:tav>
                                            <p:tav tm="100000">
                                              <p:val>
                                                <p:strVal val="#ppt_x"/>
                                              </p:val>
                                            </p:tav>
                                          </p:tavLst>
                                        </p:anim>
                                        <p:anim calcmode="lin" valueType="num">
                                          <p:cBhvr additive="base">
                                            <p:cTn id="17" dur="10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fill="hold"/>
                                            <p:tgtEl>
                                              <p:spTgt spid="18"/>
                                            </p:tgtEl>
                                            <p:attrNameLst>
                                              <p:attrName>ppt_x</p:attrName>
                                            </p:attrNameLst>
                                          </p:cBhvr>
                                          <p:tavLst>
                                            <p:tav tm="0">
                                              <p:val>
                                                <p:strVal val="#ppt_x"/>
                                              </p:val>
                                            </p:tav>
                                            <p:tav tm="100000">
                                              <p:val>
                                                <p:strVal val="#ppt_x"/>
                                              </p:val>
                                            </p:tav>
                                          </p:tavLst>
                                        </p:anim>
                                        <p:anim calcmode="lin" valueType="num">
                                          <p:cBhvr additive="base">
                                            <p:cTn id="21" dur="1000" fill="hold"/>
                                            <p:tgtEl>
                                              <p:spTgt spid="18"/>
                                            </p:tgtEl>
                                            <p:attrNameLst>
                                              <p:attrName>ppt_y</p:attrName>
                                            </p:attrNameLst>
                                          </p:cBhvr>
                                          <p:tavLst>
                                            <p:tav tm="0">
                                              <p:val>
                                                <p:strVal val="0-#ppt_h/2"/>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1000" fill="hold"/>
                                            <p:tgtEl>
                                              <p:spTgt spid="20"/>
                                            </p:tgtEl>
                                            <p:attrNameLst>
                                              <p:attrName>ppt_x</p:attrName>
                                            </p:attrNameLst>
                                          </p:cBhvr>
                                          <p:tavLst>
                                            <p:tav tm="0">
                                              <p:val>
                                                <p:strVal val="1+#ppt_w/2"/>
                                              </p:val>
                                            </p:tav>
                                            <p:tav tm="100000">
                                              <p:val>
                                                <p:strVal val="#ppt_x"/>
                                              </p:val>
                                            </p:tav>
                                          </p:tavLst>
                                        </p:anim>
                                        <p:anim calcmode="lin" valueType="num">
                                          <p:cBhvr additive="base">
                                            <p:cTn id="25" dur="10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0-#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1000" fill="hold"/>
                                            <p:tgtEl>
                                              <p:spTgt spid="19"/>
                                            </p:tgtEl>
                                            <p:attrNameLst>
                                              <p:attrName>ppt_x</p:attrName>
                                            </p:attrNameLst>
                                          </p:cBhvr>
                                          <p:tavLst>
                                            <p:tav tm="0">
                                              <p:val>
                                                <p:strVal val="#ppt_x"/>
                                              </p:val>
                                            </p:tav>
                                            <p:tav tm="100000">
                                              <p:val>
                                                <p:strVal val="#ppt_x"/>
                                              </p:val>
                                            </p:tav>
                                          </p:tavLst>
                                        </p:anim>
                                        <p:anim calcmode="lin" valueType="num">
                                          <p:cBhvr additive="base">
                                            <p:cTn id="33"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19"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932289" y="1150478"/>
            <a:ext cx="6314722" cy="1968397"/>
            <a:chOff x="2932289" y="1339948"/>
            <a:chExt cx="6314722" cy="1968397"/>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289" y="1339948"/>
              <a:ext cx="6314722" cy="1900589"/>
            </a:xfrm>
            <a:prstGeom prst="rect">
              <a:avLst/>
            </a:prstGeom>
          </p:spPr>
        </p:pic>
        <p:sp>
          <p:nvSpPr>
            <p:cNvPr id="16" name="TextBox 15"/>
            <p:cNvSpPr txBox="1"/>
            <p:nvPr/>
          </p:nvSpPr>
          <p:spPr>
            <a:xfrm>
              <a:off x="3225800" y="1554019"/>
              <a:ext cx="5702300" cy="1754326"/>
            </a:xfrm>
            <a:prstGeom prst="rect">
              <a:avLst/>
            </a:prstGeom>
            <a:noFill/>
          </p:spPr>
          <p:txBody>
            <a:bodyPr wrap="square" rtlCol="0">
              <a:spAutoFit/>
            </a:bodyPr>
            <a:lstStyle/>
            <a:p>
              <a:r>
                <a:rPr lang="en-GB" dirty="0" smtClean="0">
                  <a:latin typeface="Noto Sans" charset="0"/>
                  <a:ea typeface="Noto Sans" charset="0"/>
                  <a:cs typeface="Noto Sans" charset="0"/>
                </a:rPr>
                <a:t>Investing in </a:t>
              </a:r>
              <a:r>
                <a:rPr lang="en-GB" b="1" dirty="0" smtClean="0">
                  <a:latin typeface="Noto Sans" charset="0"/>
                  <a:ea typeface="Noto Sans" charset="0"/>
                  <a:cs typeface="Noto Sans" charset="0"/>
                </a:rPr>
                <a:t>integrated actions </a:t>
              </a:r>
              <a:r>
                <a:rPr lang="en-GB" dirty="0" smtClean="0">
                  <a:latin typeface="Noto Sans" charset="0"/>
                  <a:ea typeface="Noto Sans" charset="0"/>
                  <a:cs typeface="Noto Sans" charset="0"/>
                </a:rPr>
                <a:t>in the early years of a child’s life creates a positive cycle that builds </a:t>
              </a:r>
              <a:r>
                <a:rPr lang="en-GB" b="1" dirty="0" smtClean="0">
                  <a:latin typeface="Noto Sans" charset="0"/>
                  <a:ea typeface="Noto Sans" charset="0"/>
                  <a:cs typeface="Noto Sans" charset="0"/>
                </a:rPr>
                <a:t>human capital</a:t>
              </a:r>
              <a:r>
                <a:rPr lang="en-GB" dirty="0" smtClean="0">
                  <a:latin typeface="Noto Sans" charset="0"/>
                  <a:ea typeface="Noto Sans" charset="0"/>
                  <a:cs typeface="Noto Sans" charset="0"/>
                </a:rPr>
                <a:t>, strengthens </a:t>
              </a:r>
              <a:r>
                <a:rPr lang="en-GB" b="1" dirty="0" smtClean="0">
                  <a:latin typeface="Noto Sans" charset="0"/>
                  <a:ea typeface="Noto Sans" charset="0"/>
                  <a:cs typeface="Noto Sans" charset="0"/>
                </a:rPr>
                <a:t>economies</a:t>
              </a:r>
              <a:r>
                <a:rPr lang="en-GB" dirty="0" smtClean="0">
                  <a:latin typeface="Noto Sans" charset="0"/>
                  <a:ea typeface="Noto Sans" charset="0"/>
                  <a:cs typeface="Noto Sans" charset="0"/>
                </a:rPr>
                <a:t>, reduces future </a:t>
              </a:r>
              <a:r>
                <a:rPr lang="en-GB" b="1" dirty="0" smtClean="0">
                  <a:latin typeface="Noto Sans" charset="0"/>
                  <a:ea typeface="Noto Sans" charset="0"/>
                  <a:cs typeface="Noto Sans" charset="0"/>
                </a:rPr>
                <a:t>healthcare costs </a:t>
              </a:r>
              <a:r>
                <a:rPr lang="en-GB" dirty="0" smtClean="0">
                  <a:latin typeface="Noto Sans" charset="0"/>
                  <a:ea typeface="Noto Sans" charset="0"/>
                  <a:cs typeface="Noto Sans" charset="0"/>
                </a:rPr>
                <a:t>and contributes to </a:t>
              </a:r>
              <a:r>
                <a:rPr lang="en-GB" b="1" dirty="0" smtClean="0">
                  <a:latin typeface="Noto Sans" charset="0"/>
                  <a:ea typeface="Noto Sans" charset="0"/>
                  <a:cs typeface="Noto Sans" charset="0"/>
                </a:rPr>
                <a:t>national development</a:t>
              </a:r>
              <a:r>
                <a:rPr lang="en-GB" dirty="0" smtClean="0">
                  <a:latin typeface="Noto Sans" charset="0"/>
                  <a:ea typeface="Noto Sans" charset="0"/>
                  <a:cs typeface="Noto Sans" charset="0"/>
                </a:rPr>
                <a:t>.</a:t>
              </a:r>
            </a:p>
            <a:p>
              <a:endParaRPr lang="en-US" dirty="0"/>
            </a:p>
          </p:txBody>
        </p:sp>
      </p:grpSp>
      <p:grpSp>
        <p:nvGrpSpPr>
          <p:cNvPr id="27" name="Group 26"/>
          <p:cNvGrpSpPr/>
          <p:nvPr/>
        </p:nvGrpSpPr>
        <p:grpSpPr>
          <a:xfrm>
            <a:off x="2932289" y="3558497"/>
            <a:ext cx="6314722" cy="1900589"/>
            <a:chOff x="2932289" y="3747967"/>
            <a:chExt cx="6314722" cy="1900589"/>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289" y="3747967"/>
              <a:ext cx="6314722" cy="1900589"/>
            </a:xfrm>
            <a:prstGeom prst="rect">
              <a:avLst/>
            </a:prstGeom>
          </p:spPr>
        </p:pic>
        <p:sp>
          <p:nvSpPr>
            <p:cNvPr id="17" name="TextBox 16"/>
            <p:cNvSpPr txBox="1"/>
            <p:nvPr/>
          </p:nvSpPr>
          <p:spPr>
            <a:xfrm>
              <a:off x="3225800" y="4035612"/>
              <a:ext cx="5702300" cy="1477328"/>
            </a:xfrm>
            <a:prstGeom prst="rect">
              <a:avLst/>
            </a:prstGeom>
            <a:noFill/>
          </p:spPr>
          <p:txBody>
            <a:bodyPr wrap="square" rtlCol="0">
              <a:spAutoFit/>
            </a:bodyPr>
            <a:lstStyle/>
            <a:p>
              <a:r>
                <a:rPr lang="en-GB" dirty="0" smtClean="0">
                  <a:latin typeface="Noto Sans" charset="0"/>
                  <a:ea typeface="Noto Sans" charset="0"/>
                  <a:cs typeface="Noto Sans" charset="0"/>
                </a:rPr>
                <a:t>New analysis shows that </a:t>
              </a:r>
              <a:r>
                <a:rPr lang="en-GB" b="1" dirty="0" smtClean="0">
                  <a:latin typeface="Noto Sans" charset="0"/>
                  <a:ea typeface="Noto Sans" charset="0"/>
                  <a:cs typeface="Noto Sans" charset="0"/>
                </a:rPr>
                <a:t>major health gains and improved cost-effectiveness are possible </a:t>
              </a:r>
              <a:r>
                <a:rPr lang="en-GB" dirty="0" smtClean="0">
                  <a:latin typeface="Noto Sans" charset="0"/>
                  <a:ea typeface="Noto Sans" charset="0"/>
                  <a:cs typeface="Noto Sans" charset="0"/>
                </a:rPr>
                <a:t>if decision-makers act now to </a:t>
              </a:r>
              <a:r>
                <a:rPr lang="en-GB" b="1" dirty="0" smtClean="0">
                  <a:latin typeface="Noto Sans" charset="0"/>
                  <a:ea typeface="Noto Sans" charset="0"/>
                  <a:cs typeface="Noto Sans" charset="0"/>
                </a:rPr>
                <a:t>coordinate, integrate </a:t>
              </a:r>
              <a:r>
                <a:rPr lang="en-GB" dirty="0" smtClean="0">
                  <a:latin typeface="Noto Sans" charset="0"/>
                  <a:ea typeface="Noto Sans" charset="0"/>
                  <a:cs typeface="Noto Sans" charset="0"/>
                </a:rPr>
                <a:t>and</a:t>
              </a:r>
              <a:r>
                <a:rPr lang="en-GB" b="1" dirty="0" smtClean="0">
                  <a:latin typeface="Noto Sans" charset="0"/>
                  <a:ea typeface="Noto Sans" charset="0"/>
                  <a:cs typeface="Noto Sans" charset="0"/>
                </a:rPr>
                <a:t> invest</a:t>
              </a:r>
              <a:r>
                <a:rPr lang="en-GB" dirty="0" smtClean="0">
                  <a:latin typeface="Noto Sans" charset="0"/>
                  <a:ea typeface="Noto Sans" charset="0"/>
                  <a:cs typeface="Noto Sans" charset="0"/>
                </a:rPr>
                <a:t> in child health and WASH interventions. </a:t>
              </a:r>
            </a:p>
            <a:p>
              <a:endParaRPr lang="en-US" dirty="0"/>
            </a:p>
          </p:txBody>
        </p:sp>
      </p:gr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650" y="1615208"/>
            <a:ext cx="1498600" cy="100330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3400" y="1615208"/>
            <a:ext cx="1498600" cy="1003300"/>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650" y="3982734"/>
            <a:ext cx="1498600" cy="1003300"/>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3400" y="3982734"/>
            <a:ext cx="1498600" cy="100330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947" y="3224307"/>
            <a:ext cx="1379042" cy="3082783"/>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162104" y="1615208"/>
            <a:ext cx="1872569" cy="5094222"/>
          </a:xfrm>
          <a:prstGeom prst="rect">
            <a:avLst/>
          </a:prstGeom>
        </p:spPr>
      </p:pic>
    </p:spTree>
    <p:extLst>
      <p:ext uri="{BB962C8B-B14F-4D97-AF65-F5344CB8AC3E}">
        <p14:creationId xmlns:p14="http://schemas.microsoft.com/office/powerpoint/2010/main" val="45785452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2" presetClass="entr" presetSubtype="8" fill="hold" nodeType="withEffect" p14:presetBounceEnd="50000">
                                      <p:stCondLst>
                                        <p:cond delay="0"/>
                                      </p:stCondLst>
                                      <p:childTnLst>
                                        <p:set>
                                          <p:cBhvr>
                                            <p:cTn id="8" dur="1" fill="hold">
                                              <p:stCondLst>
                                                <p:cond delay="0"/>
                                              </p:stCondLst>
                                            </p:cTn>
                                            <p:tgtEl>
                                              <p:spTgt spid="20"/>
                                            </p:tgtEl>
                                            <p:attrNameLst>
                                              <p:attrName>style.visibility</p:attrName>
                                            </p:attrNameLst>
                                          </p:cBhvr>
                                          <p:to>
                                            <p:strVal val="visible"/>
                                          </p:to>
                                        </p:set>
                                        <p:anim calcmode="lin" valueType="num" p14:bounceEnd="50000">
                                          <p:cBhvr additive="base">
                                            <p:cTn id="9" dur="1000" fill="hold"/>
                                            <p:tgtEl>
                                              <p:spTgt spid="20"/>
                                            </p:tgtEl>
                                            <p:attrNameLst>
                                              <p:attrName>ppt_x</p:attrName>
                                            </p:attrNameLst>
                                          </p:cBhvr>
                                          <p:tavLst>
                                            <p:tav tm="0">
                                              <p:val>
                                                <p:strVal val="0-#ppt_w/2"/>
                                              </p:val>
                                            </p:tav>
                                            <p:tav tm="100000">
                                              <p:val>
                                                <p:strVal val="#ppt_x"/>
                                              </p:val>
                                            </p:tav>
                                          </p:tavLst>
                                        </p:anim>
                                        <p:anim calcmode="lin" valueType="num" p14:bounceEnd="50000">
                                          <p:cBhvr additive="base">
                                            <p:cTn id="10" dur="1000" fill="hold"/>
                                            <p:tgtEl>
                                              <p:spTgt spid="20"/>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14:presetBounceEnd="50000">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14:bounceEnd="50000">
                                          <p:cBhvr additive="base">
                                            <p:cTn id="13" dur="10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1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2" presetClass="entr" presetSubtype="8" fill="hold" nodeType="withEffect" p14:presetBounceEnd="50000">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14:bounceEnd="50000">
                                          <p:cBhvr additive="base">
                                            <p:cTn id="21" dur="10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22" dur="10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50000">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14:bounceEnd="50000">
                                          <p:cBhvr additive="base">
                                            <p:cTn id="25" dur="1000" fill="hold"/>
                                            <p:tgtEl>
                                              <p:spTgt spid="26"/>
                                            </p:tgtEl>
                                            <p:attrNameLst>
                                              <p:attrName>ppt_x</p:attrName>
                                            </p:attrNameLst>
                                          </p:cBhvr>
                                          <p:tavLst>
                                            <p:tav tm="0">
                                              <p:val>
                                                <p:strVal val="1+#ppt_w/2"/>
                                              </p:val>
                                            </p:tav>
                                            <p:tav tm="100000">
                                              <p:val>
                                                <p:strVal val="#ppt_x"/>
                                              </p:val>
                                            </p:tav>
                                          </p:tavLst>
                                        </p:anim>
                                        <p:anim calcmode="lin" valueType="num" p14:bounceEnd="50000">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 calcmode="lin" valueType="num">
                                          <p:cBhvr additive="base">
                                            <p:cTn id="9" dur="1000" fill="hold"/>
                                            <p:tgtEl>
                                              <p:spTgt spid="20"/>
                                            </p:tgtEl>
                                            <p:attrNameLst>
                                              <p:attrName>ppt_x</p:attrName>
                                            </p:attrNameLst>
                                          </p:cBhvr>
                                          <p:tavLst>
                                            <p:tav tm="0">
                                              <p:val>
                                                <p:strVal val="0-#ppt_w/2"/>
                                              </p:val>
                                            </p:tav>
                                            <p:tav tm="100000">
                                              <p:val>
                                                <p:strVal val="#ppt_x"/>
                                              </p:val>
                                            </p:tav>
                                          </p:tavLst>
                                        </p:anim>
                                        <p:anim calcmode="lin" valueType="num">
                                          <p:cBhvr additive="base">
                                            <p:cTn id="10" dur="1000" fill="hold"/>
                                            <p:tgtEl>
                                              <p:spTgt spid="20"/>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1000" fill="hold"/>
                                            <p:tgtEl>
                                              <p:spTgt spid="21"/>
                                            </p:tgtEl>
                                            <p:attrNameLst>
                                              <p:attrName>ppt_x</p:attrName>
                                            </p:attrNameLst>
                                          </p:cBhvr>
                                          <p:tavLst>
                                            <p:tav tm="0">
                                              <p:val>
                                                <p:strVal val="1+#ppt_w/2"/>
                                              </p:val>
                                            </p:tav>
                                            <p:tav tm="100000">
                                              <p:val>
                                                <p:strVal val="#ppt_x"/>
                                              </p:val>
                                            </p:tav>
                                          </p:tavLst>
                                        </p:anim>
                                        <p:anim calcmode="lin" valueType="num">
                                          <p:cBhvr additive="base">
                                            <p:cTn id="1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2" presetClass="entr" presetSubtype="8"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0" fill="hold"/>
                                            <p:tgtEl>
                                              <p:spTgt spid="25"/>
                                            </p:tgtEl>
                                            <p:attrNameLst>
                                              <p:attrName>ppt_x</p:attrName>
                                            </p:attrNameLst>
                                          </p:cBhvr>
                                          <p:tavLst>
                                            <p:tav tm="0">
                                              <p:val>
                                                <p:strVal val="0-#ppt_w/2"/>
                                              </p:val>
                                            </p:tav>
                                            <p:tav tm="100000">
                                              <p:val>
                                                <p:strVal val="#ppt_x"/>
                                              </p:val>
                                            </p:tav>
                                          </p:tavLst>
                                        </p:anim>
                                        <p:anim calcmode="lin" valueType="num">
                                          <p:cBhvr additive="base">
                                            <p:cTn id="22" dur="10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000" fill="hold"/>
                                            <p:tgtEl>
                                              <p:spTgt spid="26"/>
                                            </p:tgtEl>
                                            <p:attrNameLst>
                                              <p:attrName>ppt_x</p:attrName>
                                            </p:attrNameLst>
                                          </p:cBhvr>
                                          <p:tavLst>
                                            <p:tav tm="0">
                                              <p:val>
                                                <p:strVal val="1+#ppt_w/2"/>
                                              </p:val>
                                            </p:tav>
                                            <p:tav tm="100000">
                                              <p:val>
                                                <p:strVal val="#ppt_x"/>
                                              </p:val>
                                            </p:tav>
                                          </p:tavLst>
                                        </p:anim>
                                        <p:anim calcmode="lin" valueType="num">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duotone>
              <a:prstClr val="black"/>
              <a:srgbClr val="3C879A">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0" y="1746423"/>
            <a:ext cx="12192000" cy="367407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C879A"/>
              </a:solidFill>
            </a:endParaRPr>
          </a:p>
        </p:txBody>
      </p:sp>
      <p:sp>
        <p:nvSpPr>
          <p:cNvPr id="4" name="Rectangle 3"/>
          <p:cNvSpPr/>
          <p:nvPr/>
        </p:nvSpPr>
        <p:spPr>
          <a:xfrm>
            <a:off x="2331308" y="3419790"/>
            <a:ext cx="7933038" cy="877163"/>
          </a:xfrm>
          <a:prstGeom prst="rect">
            <a:avLst/>
          </a:prstGeom>
        </p:spPr>
        <p:txBody>
          <a:bodyPr wrap="square">
            <a:spAutoFit/>
          </a:bodyPr>
          <a:lstStyle/>
          <a:p>
            <a:pPr algn="ctr"/>
            <a:r>
              <a:rPr lang="en-GB" sz="1700" b="1" dirty="0">
                <a:solidFill>
                  <a:srgbClr val="293B45"/>
                </a:solidFill>
                <a:latin typeface="Noto Sans" charset="0"/>
                <a:ea typeface="Noto Sans" charset="0"/>
                <a:cs typeface="Noto Sans" charset="0"/>
              </a:rPr>
              <a:t>Act now </a:t>
            </a:r>
            <a:r>
              <a:rPr lang="en-GB" sz="1700" dirty="0">
                <a:solidFill>
                  <a:srgbClr val="293B45"/>
                </a:solidFill>
                <a:latin typeface="Noto Sans" charset="0"/>
                <a:ea typeface="Noto Sans" charset="0"/>
                <a:cs typeface="Noto Sans" charset="0"/>
              </a:rPr>
              <a:t>to put in place domestic and international financing that supports and incentivises an integrated approach. Donors need to champion and enable rapid experimentation with innovative integrated approaches.</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66322" t="38867" r="20539" b="51273"/>
          <a:stretch/>
        </p:blipFill>
        <p:spPr>
          <a:xfrm>
            <a:off x="4905632" y="2296244"/>
            <a:ext cx="2380736" cy="1005022"/>
          </a:xfrm>
          <a:prstGeom prst="rect">
            <a:avLst/>
          </a:prstGeom>
        </p:spPr>
      </p:pic>
    </p:spTree>
    <p:extLst>
      <p:ext uri="{BB962C8B-B14F-4D97-AF65-F5344CB8AC3E}">
        <p14:creationId xmlns:p14="http://schemas.microsoft.com/office/powerpoint/2010/main" val="82210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9"/>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duotone>
              <a:prstClr val="black"/>
              <a:srgbClr val="3C879A">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0" y="1737432"/>
            <a:ext cx="12192006" cy="3377512"/>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5" y="457202"/>
            <a:ext cx="2240700" cy="449678"/>
            <a:chOff x="-5" y="457202"/>
            <a:chExt cx="2240700" cy="449678"/>
          </a:xfrm>
        </p:grpSpPr>
        <p:sp>
          <p:nvSpPr>
            <p:cNvPr id="11" name="Round Same Side Corner Rectangle 10"/>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66296" t="40500" r="20472" b="52197"/>
            <a:stretch/>
          </p:blipFill>
          <p:spPr>
            <a:xfrm>
              <a:off x="1120345" y="527222"/>
              <a:ext cx="996779" cy="309456"/>
            </a:xfrm>
            <a:prstGeom prst="rect">
              <a:avLst/>
            </a:prstGeom>
          </p:spPr>
        </p:pic>
      </p:grpSp>
      <p:sp>
        <p:nvSpPr>
          <p:cNvPr id="23" name="Rectangle 22"/>
          <p:cNvSpPr/>
          <p:nvPr/>
        </p:nvSpPr>
        <p:spPr>
          <a:xfrm>
            <a:off x="3578518" y="2105407"/>
            <a:ext cx="7133968" cy="877163"/>
          </a:xfrm>
          <a:prstGeom prst="rect">
            <a:avLst/>
          </a:prstGeom>
        </p:spPr>
        <p:txBody>
          <a:bodyPr wrap="square">
            <a:spAutoFit/>
          </a:bodyPr>
          <a:lstStyle/>
          <a:p>
            <a:r>
              <a:rPr lang="en-GB" sz="1700" dirty="0">
                <a:latin typeface="Noto Sans" charset="0"/>
                <a:ea typeface="Noto Sans" charset="0"/>
                <a:cs typeface="Noto Sans" charset="0"/>
              </a:rPr>
              <a:t>Plans integrating child health and WASH must be </a:t>
            </a:r>
            <a:r>
              <a:rPr lang="en-GB" sz="1700" b="1" dirty="0">
                <a:latin typeface="Noto Sans" charset="0"/>
                <a:ea typeface="Noto Sans" charset="0"/>
                <a:cs typeface="Noto Sans" charset="0"/>
              </a:rPr>
              <a:t>backed up by the necessary</a:t>
            </a:r>
            <a:r>
              <a:rPr lang="en-GB" sz="1700" dirty="0">
                <a:latin typeface="Noto Sans" charset="0"/>
                <a:ea typeface="Noto Sans" charset="0"/>
                <a:cs typeface="Noto Sans" charset="0"/>
              </a:rPr>
              <a:t> </a:t>
            </a:r>
            <a:r>
              <a:rPr lang="en-GB" sz="1700" b="1" dirty="0">
                <a:latin typeface="Noto Sans" charset="0"/>
                <a:ea typeface="Noto Sans" charset="0"/>
                <a:cs typeface="Noto Sans" charset="0"/>
              </a:rPr>
              <a:t>financing</a:t>
            </a:r>
            <a:r>
              <a:rPr lang="en-GB" sz="1700" dirty="0">
                <a:latin typeface="Noto Sans" charset="0"/>
                <a:ea typeface="Noto Sans" charset="0"/>
                <a:cs typeface="Noto Sans" charset="0"/>
              </a:rPr>
              <a:t>. </a:t>
            </a:r>
          </a:p>
          <a:p>
            <a:r>
              <a:rPr lang="en-GB" sz="1700" dirty="0" smtClean="0">
                <a:solidFill>
                  <a:srgbClr val="293B45"/>
                </a:solidFill>
                <a:latin typeface="Noto Sans" charset="0"/>
                <a:ea typeface="Noto Sans" charset="0"/>
                <a:cs typeface="Noto Sans" charset="0"/>
              </a:rPr>
              <a:t> </a:t>
            </a:r>
            <a:endParaRPr lang="en-GB" sz="1700" dirty="0">
              <a:solidFill>
                <a:srgbClr val="293B45"/>
              </a:solidFill>
              <a:latin typeface="Noto Sans" charset="0"/>
              <a:ea typeface="Noto Sans" charset="0"/>
              <a:cs typeface="Noto Sans" charset="0"/>
            </a:endParaRP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2059246"/>
            <a:ext cx="1032132" cy="691004"/>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2957170"/>
            <a:ext cx="1032132" cy="691004"/>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4011613"/>
            <a:ext cx="1032132" cy="691004"/>
          </a:xfrm>
          <a:prstGeom prst="rect">
            <a:avLst/>
          </a:prstGeom>
        </p:spPr>
      </p:pic>
      <p:sp>
        <p:nvSpPr>
          <p:cNvPr id="27" name="Rectangle 26"/>
          <p:cNvSpPr/>
          <p:nvPr/>
        </p:nvSpPr>
        <p:spPr>
          <a:xfrm>
            <a:off x="3578518" y="2733285"/>
            <a:ext cx="7133968" cy="1400383"/>
          </a:xfrm>
          <a:prstGeom prst="rect">
            <a:avLst/>
          </a:prstGeom>
        </p:spPr>
        <p:txBody>
          <a:bodyPr wrap="square">
            <a:spAutoFit/>
          </a:bodyPr>
          <a:lstStyle/>
          <a:p>
            <a:r>
              <a:rPr lang="en-GB" sz="1700" dirty="0" smtClean="0">
                <a:solidFill>
                  <a:srgbClr val="293B45"/>
                </a:solidFill>
                <a:latin typeface="Noto Sans" charset="0"/>
                <a:ea typeface="Noto Sans" charset="0"/>
                <a:cs typeface="Noto Sans" charset="0"/>
              </a:rPr>
              <a:t> </a:t>
            </a:r>
            <a:endParaRPr lang="en-GB" sz="1700" dirty="0">
              <a:solidFill>
                <a:srgbClr val="293B45"/>
              </a:solidFill>
              <a:latin typeface="Noto Sans" charset="0"/>
              <a:ea typeface="Noto Sans" charset="0"/>
              <a:cs typeface="Noto Sans" charset="0"/>
            </a:endParaRPr>
          </a:p>
          <a:p>
            <a:r>
              <a:rPr lang="en-GB" sz="1700" dirty="0">
                <a:latin typeface="Noto Sans" charset="0"/>
                <a:ea typeface="Noto Sans" charset="0"/>
                <a:cs typeface="Noto Sans" charset="0"/>
              </a:rPr>
              <a:t>The </a:t>
            </a:r>
            <a:r>
              <a:rPr lang="en-GB" sz="1700" b="1" dirty="0">
                <a:latin typeface="Noto Sans" charset="0"/>
                <a:ea typeface="Noto Sans" charset="0"/>
                <a:cs typeface="Noto Sans" charset="0"/>
              </a:rPr>
              <a:t>long-term sustainable results </a:t>
            </a:r>
            <a:r>
              <a:rPr lang="en-GB" sz="1700" dirty="0">
                <a:latin typeface="Noto Sans" charset="0"/>
                <a:ea typeface="Noto Sans" charset="0"/>
                <a:cs typeface="Noto Sans" charset="0"/>
              </a:rPr>
              <a:t>of integrated approaches could be </a:t>
            </a:r>
            <a:r>
              <a:rPr lang="en-GB" sz="1700" b="1" dirty="0">
                <a:latin typeface="Noto Sans" charset="0"/>
                <a:ea typeface="Noto Sans" charset="0"/>
                <a:cs typeface="Noto Sans" charset="0"/>
              </a:rPr>
              <a:t>transformational</a:t>
            </a:r>
            <a:r>
              <a:rPr lang="en-GB" sz="1700" dirty="0">
                <a:latin typeface="Noto Sans" charset="0"/>
                <a:ea typeface="Noto Sans" charset="0"/>
                <a:cs typeface="Noto Sans" charset="0"/>
              </a:rPr>
              <a:t> in getting a country on track towards prosperity. </a:t>
            </a:r>
          </a:p>
          <a:p>
            <a:endParaRPr lang="en-GB" sz="1700" dirty="0">
              <a:solidFill>
                <a:srgbClr val="293B45"/>
              </a:solidFill>
              <a:latin typeface="Noto Sans" charset="0"/>
              <a:ea typeface="Noto Sans" charset="0"/>
              <a:cs typeface="Noto Sans" charset="0"/>
            </a:endParaRPr>
          </a:p>
        </p:txBody>
      </p:sp>
      <p:sp>
        <p:nvSpPr>
          <p:cNvPr id="28" name="Rectangle 27"/>
          <p:cNvSpPr/>
          <p:nvPr/>
        </p:nvSpPr>
        <p:spPr>
          <a:xfrm>
            <a:off x="3578518" y="3914874"/>
            <a:ext cx="7133968" cy="615553"/>
          </a:xfrm>
          <a:prstGeom prst="rect">
            <a:avLst/>
          </a:prstGeom>
        </p:spPr>
        <p:txBody>
          <a:bodyPr wrap="square">
            <a:spAutoFit/>
          </a:bodyPr>
          <a:lstStyle/>
          <a:p>
            <a:endParaRPr lang="en-GB" sz="1700" dirty="0">
              <a:solidFill>
                <a:srgbClr val="293B45"/>
              </a:solidFill>
              <a:latin typeface="Noto Sans" charset="0"/>
              <a:ea typeface="Noto Sans" charset="0"/>
              <a:cs typeface="Noto Sans" charset="0"/>
            </a:endParaRPr>
          </a:p>
          <a:p>
            <a:r>
              <a:rPr lang="en-GB" sz="1700" b="1" dirty="0">
                <a:latin typeface="Noto Sans" charset="0"/>
                <a:ea typeface="Noto Sans" charset="0"/>
                <a:cs typeface="Noto Sans" charset="0"/>
              </a:rPr>
              <a:t>Donors have a key role to play.</a:t>
            </a:r>
            <a:endParaRPr lang="en-GB" sz="1700" dirty="0">
              <a:latin typeface="Noto Sans" charset="0"/>
              <a:ea typeface="Noto Sans" charset="0"/>
              <a:cs typeface="Noto Sans" charset="0"/>
            </a:endParaRPr>
          </a:p>
        </p:txBody>
      </p:sp>
    </p:spTree>
    <p:extLst>
      <p:ext uri="{BB962C8B-B14F-4D97-AF65-F5344CB8AC3E}">
        <p14:creationId xmlns:p14="http://schemas.microsoft.com/office/powerpoint/2010/main" val="14274083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50000">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14:bounceEnd="50000">
                                          <p:cBhvr additive="base">
                                            <p:cTn id="13" dur="1000" fill="hold"/>
                                            <p:tgtEl>
                                              <p:spTgt spid="24"/>
                                            </p:tgtEl>
                                            <p:attrNameLst>
                                              <p:attrName>ppt_x</p:attrName>
                                            </p:attrNameLst>
                                          </p:cBhvr>
                                          <p:tavLst>
                                            <p:tav tm="0">
                                              <p:val>
                                                <p:strVal val="0-#ppt_w/2"/>
                                              </p:val>
                                            </p:tav>
                                            <p:tav tm="100000">
                                              <p:val>
                                                <p:strVal val="#ppt_x"/>
                                              </p:val>
                                            </p:tav>
                                          </p:tavLst>
                                        </p:anim>
                                        <p:anim calcmode="lin" valueType="num" p14:bounceEnd="50000">
                                          <p:cBhvr additive="base">
                                            <p:cTn id="14" dur="1000" fill="hold"/>
                                            <p:tgtEl>
                                              <p:spTgt spid="24"/>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14:presetBounceEnd="50000">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14:bounceEnd="50000">
                                          <p:cBhvr additive="base">
                                            <p:cTn id="21" dur="10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22" dur="1000" fill="hold"/>
                                            <p:tgtEl>
                                              <p:spTgt spid="25"/>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14:presetBounceEnd="50000">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14:bounceEnd="50000">
                                          <p:cBhvr additive="base">
                                            <p:cTn id="29" dur="1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30" dur="1000" fill="hold"/>
                                            <p:tgtEl>
                                              <p:spTgt spid="26"/>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1000" fill="hold"/>
                                            <p:tgtEl>
                                              <p:spTgt spid="24"/>
                                            </p:tgtEl>
                                            <p:attrNameLst>
                                              <p:attrName>ppt_x</p:attrName>
                                            </p:attrNameLst>
                                          </p:cBhvr>
                                          <p:tavLst>
                                            <p:tav tm="0">
                                              <p:val>
                                                <p:strVal val="0-#ppt_w/2"/>
                                              </p:val>
                                            </p:tav>
                                            <p:tav tm="100000">
                                              <p:val>
                                                <p:strVal val="#ppt_x"/>
                                              </p:val>
                                            </p:tav>
                                          </p:tavLst>
                                        </p:anim>
                                        <p:anim calcmode="lin" valueType="num">
                                          <p:cBhvr additive="base">
                                            <p:cTn id="14" dur="1000" fill="hold"/>
                                            <p:tgtEl>
                                              <p:spTgt spid="24"/>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0" fill="hold"/>
                                            <p:tgtEl>
                                              <p:spTgt spid="25"/>
                                            </p:tgtEl>
                                            <p:attrNameLst>
                                              <p:attrName>ppt_x</p:attrName>
                                            </p:attrNameLst>
                                          </p:cBhvr>
                                          <p:tavLst>
                                            <p:tav tm="0">
                                              <p:val>
                                                <p:strVal val="0-#ppt_w/2"/>
                                              </p:val>
                                            </p:tav>
                                            <p:tav tm="100000">
                                              <p:val>
                                                <p:strVal val="#ppt_x"/>
                                              </p:val>
                                            </p:tav>
                                          </p:tavLst>
                                        </p:anim>
                                        <p:anim calcmode="lin" valueType="num">
                                          <p:cBhvr additive="base">
                                            <p:cTn id="22" dur="1000" fill="hold"/>
                                            <p:tgtEl>
                                              <p:spTgt spid="25"/>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1000" fill="hold"/>
                                            <p:tgtEl>
                                              <p:spTgt spid="26"/>
                                            </p:tgtEl>
                                            <p:attrNameLst>
                                              <p:attrName>ppt_x</p:attrName>
                                            </p:attrNameLst>
                                          </p:cBhvr>
                                          <p:tavLst>
                                            <p:tav tm="0">
                                              <p:val>
                                                <p:strVal val="0-#ppt_w/2"/>
                                              </p:val>
                                            </p:tav>
                                            <p:tav tm="100000">
                                              <p:val>
                                                <p:strVal val="#ppt_x"/>
                                              </p:val>
                                            </p:tav>
                                          </p:tavLst>
                                        </p:anim>
                                        <p:anim calcmode="lin" valueType="num">
                                          <p:cBhvr additive="base">
                                            <p:cTn id="30" dur="1000" fill="hold"/>
                                            <p:tgtEl>
                                              <p:spTgt spid="26"/>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8"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oup 7"/>
          <p:cNvGrpSpPr/>
          <p:nvPr/>
        </p:nvGrpSpPr>
        <p:grpSpPr>
          <a:xfrm>
            <a:off x="-5" y="457202"/>
            <a:ext cx="2240700" cy="449678"/>
            <a:chOff x="-5" y="457202"/>
            <a:chExt cx="2240700" cy="449678"/>
          </a:xfrm>
        </p:grpSpPr>
        <p:sp>
          <p:nvSpPr>
            <p:cNvPr id="9" name="Round Same Side Corner Rectangle 8"/>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66296" t="40500" r="20472" b="52197"/>
            <a:stretch/>
          </p:blipFill>
          <p:spPr>
            <a:xfrm>
              <a:off x="1120345" y="527222"/>
              <a:ext cx="996779" cy="309456"/>
            </a:xfrm>
            <a:prstGeom prst="rect">
              <a:avLst/>
            </a:prstGeom>
          </p:spPr>
        </p:pic>
      </p:grpSp>
      <p:sp>
        <p:nvSpPr>
          <p:cNvPr id="13" name="Title 1"/>
          <p:cNvSpPr txBox="1">
            <a:spLocks/>
          </p:cNvSpPr>
          <p:nvPr/>
        </p:nvSpPr>
        <p:spPr>
          <a:xfrm>
            <a:off x="2369435" y="2301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solidFill>
                  <a:srgbClr val="293B45"/>
                </a:solidFill>
                <a:latin typeface="Noto Sans" charset="0"/>
                <a:ea typeface="Noto Sans" charset="0"/>
                <a:cs typeface="Noto Sans" charset="0"/>
              </a:rPr>
              <a:t>The Global Financing Facility – an opportunity to finance integration?</a:t>
            </a:r>
          </a:p>
        </p:txBody>
      </p:sp>
      <p:grpSp>
        <p:nvGrpSpPr>
          <p:cNvPr id="40" name="Group 39"/>
          <p:cNvGrpSpPr/>
          <p:nvPr/>
        </p:nvGrpSpPr>
        <p:grpSpPr>
          <a:xfrm>
            <a:off x="2369435" y="1395235"/>
            <a:ext cx="7414054" cy="1161535"/>
            <a:chOff x="2117124" y="1395235"/>
            <a:chExt cx="7414054" cy="1161535"/>
          </a:xfrm>
        </p:grpSpPr>
        <p:sp>
          <p:nvSpPr>
            <p:cNvPr id="36" name="Rounded Rectangle 35"/>
            <p:cNvSpPr/>
            <p:nvPr/>
          </p:nvSpPr>
          <p:spPr>
            <a:xfrm>
              <a:off x="2117124" y="1395235"/>
              <a:ext cx="7414054" cy="1161535"/>
            </a:xfrm>
            <a:prstGeom prst="roundRect">
              <a:avLst/>
            </a:prstGeom>
            <a:solidFill>
              <a:srgbClr val="3C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69435" y="1610032"/>
              <a:ext cx="6865181" cy="761747"/>
            </a:xfrm>
            <a:prstGeom prst="rect">
              <a:avLst/>
            </a:prstGeom>
          </p:spPr>
          <p:txBody>
            <a:bodyPr wrap="square">
              <a:spAutoFit/>
            </a:bodyPr>
            <a:lstStyle/>
            <a:p>
              <a:r>
                <a:rPr lang="en-GB" sz="1450" dirty="0" smtClean="0">
                  <a:solidFill>
                    <a:schemeClr val="bg1"/>
                  </a:solidFill>
                  <a:latin typeface="Noto Sans" charset="0"/>
                  <a:ea typeface="Noto Sans" charset="0"/>
                  <a:cs typeface="Noto Sans" charset="0"/>
                </a:rPr>
                <a:t>The Global Financing Facility (GFF) model emphasises a country-led approach to improve reproductive, maternal, </a:t>
              </a:r>
              <a:r>
                <a:rPr lang="en-GB" sz="1450" dirty="0" err="1" smtClean="0">
                  <a:solidFill>
                    <a:schemeClr val="bg1"/>
                  </a:solidFill>
                  <a:latin typeface="Noto Sans" charset="0"/>
                  <a:ea typeface="Noto Sans" charset="0"/>
                  <a:cs typeface="Noto Sans" charset="0"/>
                </a:rPr>
                <a:t>newborn</a:t>
              </a:r>
              <a:r>
                <a:rPr lang="en-GB" sz="1450" dirty="0" smtClean="0">
                  <a:solidFill>
                    <a:schemeClr val="bg1"/>
                  </a:solidFill>
                  <a:latin typeface="Noto Sans" charset="0"/>
                  <a:ea typeface="Noto Sans" charset="0"/>
                  <a:cs typeface="Noto Sans" charset="0"/>
                </a:rPr>
                <a:t>, child and adolescent health and nutrition. </a:t>
              </a:r>
              <a:endParaRPr lang="en-GB" sz="1450" dirty="0">
                <a:solidFill>
                  <a:schemeClr val="bg1"/>
                </a:solidFill>
                <a:latin typeface="Noto Sans" charset="0"/>
                <a:ea typeface="Noto Sans" charset="0"/>
                <a:cs typeface="Noto Sans" charset="0"/>
              </a:endParaRPr>
            </a:p>
          </p:txBody>
        </p:sp>
      </p:grpSp>
      <p:grpSp>
        <p:nvGrpSpPr>
          <p:cNvPr id="41" name="Group 40"/>
          <p:cNvGrpSpPr/>
          <p:nvPr/>
        </p:nvGrpSpPr>
        <p:grpSpPr>
          <a:xfrm>
            <a:off x="2369435" y="2633234"/>
            <a:ext cx="7414054" cy="1161535"/>
            <a:chOff x="2117124" y="2633234"/>
            <a:chExt cx="7414054" cy="1161535"/>
          </a:xfrm>
        </p:grpSpPr>
        <p:sp>
          <p:nvSpPr>
            <p:cNvPr id="37" name="Rounded Rectangle 36"/>
            <p:cNvSpPr/>
            <p:nvPr/>
          </p:nvSpPr>
          <p:spPr>
            <a:xfrm>
              <a:off x="2117124" y="2633234"/>
              <a:ext cx="7414054" cy="1161535"/>
            </a:xfrm>
            <a:prstGeom prst="roundRect">
              <a:avLst/>
            </a:prstGeom>
            <a:solidFill>
              <a:srgbClr val="3C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369435" y="2908011"/>
              <a:ext cx="6865181" cy="538609"/>
            </a:xfrm>
            <a:prstGeom prst="rect">
              <a:avLst/>
            </a:prstGeom>
          </p:spPr>
          <p:txBody>
            <a:bodyPr wrap="square">
              <a:spAutoFit/>
            </a:bodyPr>
            <a:lstStyle/>
            <a:p>
              <a:r>
                <a:rPr lang="en-GB" sz="1450" dirty="0" smtClean="0">
                  <a:solidFill>
                    <a:schemeClr val="bg1"/>
                  </a:solidFill>
                  <a:latin typeface="Noto Sans" charset="0"/>
                  <a:ea typeface="Noto Sans" charset="0"/>
                  <a:cs typeface="Noto Sans" charset="0"/>
                </a:rPr>
                <a:t>The GFF investment case process is ‘rooted in a </a:t>
              </a:r>
              <a:r>
                <a:rPr lang="en-GB" sz="1450" dirty="0" err="1" smtClean="0">
                  <a:solidFill>
                    <a:schemeClr val="bg1"/>
                  </a:solidFill>
                  <a:latin typeface="Noto Sans" charset="0"/>
                  <a:ea typeface="Noto Sans" charset="0"/>
                  <a:cs typeface="Noto Sans" charset="0"/>
                </a:rPr>
                <a:t>multisectoral</a:t>
              </a:r>
              <a:r>
                <a:rPr lang="en-GB" sz="1450" dirty="0" smtClean="0">
                  <a:solidFill>
                    <a:schemeClr val="bg1"/>
                  </a:solidFill>
                  <a:latin typeface="Noto Sans" charset="0"/>
                  <a:ea typeface="Noto Sans" charset="0"/>
                  <a:cs typeface="Noto Sans" charset="0"/>
                </a:rPr>
                <a:t> perspective’. As such, it </a:t>
              </a:r>
              <a:r>
                <a:rPr lang="en-GB" sz="1450" b="1" dirty="0" smtClean="0">
                  <a:solidFill>
                    <a:schemeClr val="bg1"/>
                  </a:solidFill>
                  <a:latin typeface="Noto Sans" charset="0"/>
                  <a:ea typeface="Noto Sans" charset="0"/>
                  <a:cs typeface="Noto Sans" charset="0"/>
                </a:rPr>
                <a:t>could</a:t>
              </a:r>
              <a:r>
                <a:rPr lang="en-GB" sz="1450" dirty="0" smtClean="0">
                  <a:solidFill>
                    <a:schemeClr val="bg1"/>
                  </a:solidFill>
                  <a:latin typeface="Noto Sans" charset="0"/>
                  <a:ea typeface="Noto Sans" charset="0"/>
                  <a:cs typeface="Noto Sans" charset="0"/>
                </a:rPr>
                <a:t> finance more integrated WASH–health approaches. </a:t>
              </a:r>
              <a:endParaRPr lang="en-GB" sz="1450" dirty="0">
                <a:solidFill>
                  <a:schemeClr val="bg1"/>
                </a:solidFill>
                <a:latin typeface="Noto Sans" charset="0"/>
                <a:ea typeface="Noto Sans" charset="0"/>
                <a:cs typeface="Noto Sans" charset="0"/>
              </a:endParaRPr>
            </a:p>
          </p:txBody>
        </p:sp>
      </p:grpSp>
      <p:grpSp>
        <p:nvGrpSpPr>
          <p:cNvPr id="43" name="Group 42"/>
          <p:cNvGrpSpPr/>
          <p:nvPr/>
        </p:nvGrpSpPr>
        <p:grpSpPr>
          <a:xfrm>
            <a:off x="2369435" y="3882697"/>
            <a:ext cx="7414054" cy="1161535"/>
            <a:chOff x="2117124" y="3882697"/>
            <a:chExt cx="7414054" cy="1161535"/>
          </a:xfrm>
        </p:grpSpPr>
        <p:sp>
          <p:nvSpPr>
            <p:cNvPr id="38" name="Rounded Rectangle 37"/>
            <p:cNvSpPr/>
            <p:nvPr/>
          </p:nvSpPr>
          <p:spPr>
            <a:xfrm>
              <a:off x="2117124" y="3882697"/>
              <a:ext cx="7414054" cy="1161535"/>
            </a:xfrm>
            <a:prstGeom prst="roundRect">
              <a:avLst/>
            </a:prstGeom>
            <a:solidFill>
              <a:srgbClr val="3C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369435" y="4194255"/>
              <a:ext cx="6865181" cy="538609"/>
            </a:xfrm>
            <a:prstGeom prst="rect">
              <a:avLst/>
            </a:prstGeom>
          </p:spPr>
          <p:txBody>
            <a:bodyPr wrap="square">
              <a:spAutoFit/>
            </a:bodyPr>
            <a:lstStyle/>
            <a:p>
              <a:r>
                <a:rPr lang="en-GB" sz="1450" dirty="0" smtClean="0">
                  <a:solidFill>
                    <a:schemeClr val="bg1"/>
                  </a:solidFill>
                  <a:latin typeface="Noto Sans" charset="0"/>
                  <a:ea typeface="Noto Sans" charset="0"/>
                  <a:cs typeface="Noto Sans" charset="0"/>
                </a:rPr>
                <a:t>The GFF highlights two countries using financing to combine WASH and health/nutrition measures – Tanzania and Democratic Republic of Congo. </a:t>
              </a:r>
              <a:endParaRPr lang="en-GB" sz="1450" dirty="0">
                <a:solidFill>
                  <a:schemeClr val="bg1"/>
                </a:solidFill>
                <a:latin typeface="Noto Sans" charset="0"/>
                <a:ea typeface="Noto Sans" charset="0"/>
                <a:cs typeface="Noto Sans" charset="0"/>
              </a:endParaRPr>
            </a:p>
          </p:txBody>
        </p:sp>
      </p:grpSp>
      <p:grpSp>
        <p:nvGrpSpPr>
          <p:cNvPr id="42" name="Group 41"/>
          <p:cNvGrpSpPr/>
          <p:nvPr/>
        </p:nvGrpSpPr>
        <p:grpSpPr>
          <a:xfrm>
            <a:off x="2369435" y="5120696"/>
            <a:ext cx="7414054" cy="1161535"/>
            <a:chOff x="2117124" y="5120696"/>
            <a:chExt cx="7414054" cy="1161535"/>
          </a:xfrm>
        </p:grpSpPr>
        <p:sp>
          <p:nvSpPr>
            <p:cNvPr id="39" name="Rounded Rectangle 38"/>
            <p:cNvSpPr/>
            <p:nvPr/>
          </p:nvSpPr>
          <p:spPr>
            <a:xfrm>
              <a:off x="2117124" y="5120696"/>
              <a:ext cx="7414054" cy="1161535"/>
            </a:xfrm>
            <a:prstGeom prst="roundRect">
              <a:avLst/>
            </a:prstGeom>
            <a:solidFill>
              <a:srgbClr val="3C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369435" y="5320589"/>
              <a:ext cx="6865181" cy="761747"/>
            </a:xfrm>
            <a:prstGeom prst="rect">
              <a:avLst/>
            </a:prstGeom>
          </p:spPr>
          <p:txBody>
            <a:bodyPr wrap="square">
              <a:spAutoFit/>
            </a:bodyPr>
            <a:lstStyle/>
            <a:p>
              <a:r>
                <a:rPr lang="en-GB" sz="1450" dirty="0" smtClean="0">
                  <a:solidFill>
                    <a:schemeClr val="bg1"/>
                  </a:solidFill>
                  <a:latin typeface="Noto Sans" charset="0"/>
                  <a:ea typeface="Noto Sans" charset="0"/>
                  <a:cs typeface="Noto Sans" charset="0"/>
                </a:rPr>
                <a:t>With the GFF soon to hold its first major replenishment, and with plans to expand, </a:t>
              </a:r>
              <a:r>
                <a:rPr lang="en-GB" sz="1450" b="1" dirty="0" smtClean="0">
                  <a:solidFill>
                    <a:schemeClr val="bg1"/>
                  </a:solidFill>
                  <a:latin typeface="Noto Sans" charset="0"/>
                  <a:ea typeface="Noto Sans" charset="0"/>
                  <a:cs typeface="Noto Sans" charset="0"/>
                </a:rPr>
                <a:t>we urge governments and donors</a:t>
              </a:r>
              <a:r>
                <a:rPr lang="en-GB" sz="1450" dirty="0" smtClean="0">
                  <a:solidFill>
                    <a:schemeClr val="bg1"/>
                  </a:solidFill>
                  <a:latin typeface="Noto Sans" charset="0"/>
                  <a:ea typeface="Noto Sans" charset="0"/>
                  <a:cs typeface="Noto Sans" charset="0"/>
                </a:rPr>
                <a:t> to capitalise on this opportunity to finance effective integration of WASH and child health.</a:t>
              </a:r>
              <a:endParaRPr lang="en-GB" sz="1450" dirty="0">
                <a:solidFill>
                  <a:schemeClr val="bg1"/>
                </a:solidFill>
                <a:latin typeface="Noto Sans" charset="0"/>
                <a:ea typeface="Noto Sans" charset="0"/>
                <a:cs typeface="Noto Sans" charset="0"/>
              </a:endParaRPr>
            </a:p>
          </p:txBody>
        </p:sp>
      </p:grpSp>
    </p:spTree>
    <p:extLst>
      <p:ext uri="{BB962C8B-B14F-4D97-AF65-F5344CB8AC3E}">
        <p14:creationId xmlns:p14="http://schemas.microsoft.com/office/powerpoint/2010/main" val="296589500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1000" fill="hold"/>
                                            <p:tgtEl>
                                              <p:spTgt spid="40"/>
                                            </p:tgtEl>
                                            <p:attrNameLst>
                                              <p:attrName>ppt_x</p:attrName>
                                            </p:attrNameLst>
                                          </p:cBhvr>
                                          <p:tavLst>
                                            <p:tav tm="0">
                                              <p:val>
                                                <p:strVal val="0-#ppt_w/2"/>
                                              </p:val>
                                            </p:tav>
                                            <p:tav tm="100000">
                                              <p:val>
                                                <p:strVal val="#ppt_x"/>
                                              </p:val>
                                            </p:tav>
                                          </p:tavLst>
                                        </p:anim>
                                        <p:anim calcmode="lin" valueType="num">
                                          <p:cBhvr additive="base">
                                            <p:cTn id="14"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0-#ppt_w/2"/>
                                              </p:val>
                                            </p:tav>
                                            <p:tav tm="100000">
                                              <p:val>
                                                <p:strVal val="#ppt_x"/>
                                              </p:val>
                                            </p:tav>
                                          </p:tavLst>
                                        </p:anim>
                                        <p:anim calcmode="lin" valueType="num">
                                          <p:cBhvr additive="base">
                                            <p:cTn id="20"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1000" fill="hold"/>
                                            <p:tgtEl>
                                              <p:spTgt spid="43"/>
                                            </p:tgtEl>
                                            <p:attrNameLst>
                                              <p:attrName>ppt_x</p:attrName>
                                            </p:attrNameLst>
                                          </p:cBhvr>
                                          <p:tavLst>
                                            <p:tav tm="0">
                                              <p:val>
                                                <p:strVal val="0-#ppt_w/2"/>
                                              </p:val>
                                            </p:tav>
                                            <p:tav tm="100000">
                                              <p:val>
                                                <p:strVal val="#ppt_x"/>
                                              </p:val>
                                            </p:tav>
                                          </p:tavLst>
                                        </p:anim>
                                        <p:anim calcmode="lin" valueType="num">
                                          <p:cBhvr additive="base">
                                            <p:cTn id="26" dur="1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1000" fill="hold"/>
                                            <p:tgtEl>
                                              <p:spTgt spid="42"/>
                                            </p:tgtEl>
                                            <p:attrNameLst>
                                              <p:attrName>ppt_x</p:attrName>
                                            </p:attrNameLst>
                                          </p:cBhvr>
                                          <p:tavLst>
                                            <p:tav tm="0">
                                              <p:val>
                                                <p:strVal val="0-#ppt_w/2"/>
                                              </p:val>
                                            </p:tav>
                                            <p:tav tm="100000">
                                              <p:val>
                                                <p:strVal val="#ppt_x"/>
                                              </p:val>
                                            </p:tav>
                                          </p:tavLst>
                                        </p:anim>
                                        <p:anim calcmode="lin" valueType="num">
                                          <p:cBhvr additive="base">
                                            <p:cTn id="32"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1000" fill="hold"/>
                                            <p:tgtEl>
                                              <p:spTgt spid="40"/>
                                            </p:tgtEl>
                                            <p:attrNameLst>
                                              <p:attrName>ppt_x</p:attrName>
                                            </p:attrNameLst>
                                          </p:cBhvr>
                                          <p:tavLst>
                                            <p:tav tm="0">
                                              <p:val>
                                                <p:strVal val="0-#ppt_w/2"/>
                                              </p:val>
                                            </p:tav>
                                            <p:tav tm="100000">
                                              <p:val>
                                                <p:strVal val="#ppt_x"/>
                                              </p:val>
                                            </p:tav>
                                          </p:tavLst>
                                        </p:anim>
                                        <p:anim calcmode="lin" valueType="num">
                                          <p:cBhvr additive="base">
                                            <p:cTn id="14"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0-#ppt_w/2"/>
                                              </p:val>
                                            </p:tav>
                                            <p:tav tm="100000">
                                              <p:val>
                                                <p:strVal val="#ppt_x"/>
                                              </p:val>
                                            </p:tav>
                                          </p:tavLst>
                                        </p:anim>
                                        <p:anim calcmode="lin" valueType="num">
                                          <p:cBhvr additive="base">
                                            <p:cTn id="20"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1000" fill="hold"/>
                                            <p:tgtEl>
                                              <p:spTgt spid="43"/>
                                            </p:tgtEl>
                                            <p:attrNameLst>
                                              <p:attrName>ppt_x</p:attrName>
                                            </p:attrNameLst>
                                          </p:cBhvr>
                                          <p:tavLst>
                                            <p:tav tm="0">
                                              <p:val>
                                                <p:strVal val="0-#ppt_w/2"/>
                                              </p:val>
                                            </p:tav>
                                            <p:tav tm="100000">
                                              <p:val>
                                                <p:strVal val="#ppt_x"/>
                                              </p:val>
                                            </p:tav>
                                          </p:tavLst>
                                        </p:anim>
                                        <p:anim calcmode="lin" valueType="num">
                                          <p:cBhvr additive="base">
                                            <p:cTn id="26" dur="1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1000" fill="hold"/>
                                            <p:tgtEl>
                                              <p:spTgt spid="42"/>
                                            </p:tgtEl>
                                            <p:attrNameLst>
                                              <p:attrName>ppt_x</p:attrName>
                                            </p:attrNameLst>
                                          </p:cBhvr>
                                          <p:tavLst>
                                            <p:tav tm="0">
                                              <p:val>
                                                <p:strVal val="0-#ppt_w/2"/>
                                              </p:val>
                                            </p:tav>
                                            <p:tav tm="100000">
                                              <p:val>
                                                <p:strVal val="#ppt_x"/>
                                              </p:val>
                                            </p:tav>
                                          </p:tavLst>
                                        </p:anim>
                                        <p:anim calcmode="lin" valueType="num">
                                          <p:cBhvr additive="base">
                                            <p:cTn id="32"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rotWithShape="1">
          <a:blip r:embed="rId2">
            <a:extLst>
              <a:ext uri="{28A0092B-C50C-407E-A947-70E740481C1C}">
                <a14:useLocalDpi xmlns:a14="http://schemas.microsoft.com/office/drawing/2010/main" val="0"/>
              </a:ext>
            </a:extLst>
          </a:blip>
          <a:srcRect l="14527" t="38416" r="13649" b="49307"/>
          <a:stretch/>
        </p:blipFill>
        <p:spPr>
          <a:xfrm>
            <a:off x="1248034" y="1364082"/>
            <a:ext cx="9827740" cy="944981"/>
          </a:xfrm>
          <a:prstGeom prst="rect">
            <a:avLst/>
          </a:prstGeom>
        </p:spPr>
      </p:pic>
      <p:grpSp>
        <p:nvGrpSpPr>
          <p:cNvPr id="7" name="Group 6"/>
          <p:cNvGrpSpPr/>
          <p:nvPr/>
        </p:nvGrpSpPr>
        <p:grpSpPr>
          <a:xfrm>
            <a:off x="-5" y="457203"/>
            <a:ext cx="2158320" cy="449678"/>
            <a:chOff x="-6" y="457203"/>
            <a:chExt cx="2838621" cy="449678"/>
          </a:xfrm>
        </p:grpSpPr>
        <p:sp>
          <p:nvSpPr>
            <p:cNvPr id="8" name="Round Same Side Corner Rectangle 7"/>
            <p:cNvSpPr/>
            <p:nvPr/>
          </p:nvSpPr>
          <p:spPr>
            <a:xfrm rot="5400000">
              <a:off x="1194466" y="-737269"/>
              <a:ext cx="449678"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 y="486892"/>
              <a:ext cx="2663693" cy="400110"/>
            </a:xfrm>
            <a:prstGeom prst="rect">
              <a:avLst/>
            </a:prstGeom>
          </p:spPr>
          <p:txBody>
            <a:bodyPr wrap="square">
              <a:spAutoFit/>
            </a:bodyPr>
            <a:lstStyle/>
            <a:p>
              <a:pPr algn="r"/>
              <a:r>
                <a:rPr lang="en-GB" sz="2000" b="1" dirty="0" smtClean="0">
                  <a:solidFill>
                    <a:srgbClr val="293B45"/>
                  </a:solidFill>
                  <a:latin typeface="Noto Sans" charset="0"/>
                  <a:ea typeface="Noto Sans" charset="0"/>
                  <a:cs typeface="Noto Sans" charset="0"/>
                </a:rPr>
                <a:t>ACT NOW</a:t>
              </a:r>
              <a:endParaRPr lang="en-US" b="1" dirty="0">
                <a:solidFill>
                  <a:srgbClr val="293B45"/>
                </a:solidFill>
                <a:latin typeface="Noto Sans" charset="0"/>
                <a:ea typeface="Noto Sans" charset="0"/>
                <a:cs typeface="Noto Sans" charset="0"/>
              </a:endParaRPr>
            </a:p>
          </p:txBody>
        </p:sp>
      </p:grpSp>
      <p:sp>
        <p:nvSpPr>
          <p:cNvPr id="12" name="Rectangle 11"/>
          <p:cNvSpPr/>
          <p:nvPr/>
        </p:nvSpPr>
        <p:spPr>
          <a:xfrm>
            <a:off x="3261018" y="2964826"/>
            <a:ext cx="7133968" cy="877163"/>
          </a:xfrm>
          <a:prstGeom prst="rect">
            <a:avLst/>
          </a:prstGeom>
        </p:spPr>
        <p:txBody>
          <a:bodyPr wrap="square">
            <a:spAutoFit/>
          </a:bodyPr>
          <a:lstStyle/>
          <a:p>
            <a:r>
              <a:rPr lang="en-GB" sz="1700" dirty="0">
                <a:solidFill>
                  <a:srgbClr val="293B45"/>
                </a:solidFill>
                <a:latin typeface="Noto Sans" charset="0"/>
                <a:ea typeface="Noto Sans" charset="0"/>
                <a:cs typeface="Noto Sans" charset="0"/>
              </a:rPr>
              <a:t>For the SDGs to become reality requires </a:t>
            </a:r>
            <a:r>
              <a:rPr lang="en-GB" sz="1700" b="1" dirty="0">
                <a:solidFill>
                  <a:srgbClr val="293B45"/>
                </a:solidFill>
                <a:latin typeface="Noto Sans" charset="0"/>
                <a:ea typeface="Noto Sans" charset="0"/>
                <a:cs typeface="Noto Sans" charset="0"/>
              </a:rPr>
              <a:t>bold action and new thinking</a:t>
            </a:r>
            <a:r>
              <a:rPr lang="en-GB" sz="1700" dirty="0">
                <a:solidFill>
                  <a:srgbClr val="293B45"/>
                </a:solidFill>
                <a:latin typeface="Noto Sans" charset="0"/>
                <a:ea typeface="Noto Sans" charset="0"/>
                <a:cs typeface="Noto Sans" charset="0"/>
              </a:rPr>
              <a:t>, beyond traditional siloes. </a:t>
            </a:r>
          </a:p>
          <a:p>
            <a:r>
              <a:rPr lang="en-GB" sz="1700" dirty="0" smtClean="0">
                <a:solidFill>
                  <a:srgbClr val="293B45"/>
                </a:solidFill>
                <a:latin typeface="Noto Sans" charset="0"/>
                <a:ea typeface="Noto Sans" charset="0"/>
                <a:cs typeface="Noto Sans" charset="0"/>
              </a:rPr>
              <a:t> </a:t>
            </a:r>
            <a:endParaRPr lang="en-GB" sz="1700" dirty="0">
              <a:solidFill>
                <a:srgbClr val="293B45"/>
              </a:solidFill>
              <a:latin typeface="Noto Sans" charset="0"/>
              <a:ea typeface="Noto Sans" charset="0"/>
              <a:cs typeface="Noto Sans"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195" y="2918665"/>
            <a:ext cx="1032132" cy="691004"/>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195" y="3816589"/>
            <a:ext cx="1032132" cy="691004"/>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195" y="4964798"/>
            <a:ext cx="1032132" cy="691004"/>
          </a:xfrm>
          <a:prstGeom prst="rect">
            <a:avLst/>
          </a:prstGeom>
        </p:spPr>
      </p:pic>
      <p:sp>
        <p:nvSpPr>
          <p:cNvPr id="16" name="Rectangle 15"/>
          <p:cNvSpPr/>
          <p:nvPr/>
        </p:nvSpPr>
        <p:spPr>
          <a:xfrm>
            <a:off x="3261018" y="3767385"/>
            <a:ext cx="7133968" cy="1138773"/>
          </a:xfrm>
          <a:prstGeom prst="rect">
            <a:avLst/>
          </a:prstGeom>
        </p:spPr>
        <p:txBody>
          <a:bodyPr wrap="square">
            <a:spAutoFit/>
          </a:bodyPr>
          <a:lstStyle/>
          <a:p>
            <a:r>
              <a:rPr lang="en-GB" sz="1700" smtClean="0">
                <a:solidFill>
                  <a:srgbClr val="293B45"/>
                </a:solidFill>
                <a:latin typeface="Noto Sans" charset="0"/>
                <a:ea typeface="Noto Sans" charset="0"/>
                <a:cs typeface="Noto Sans" charset="0"/>
              </a:rPr>
              <a:t>The </a:t>
            </a:r>
            <a:r>
              <a:rPr lang="en-GB" sz="1700" dirty="0">
                <a:solidFill>
                  <a:srgbClr val="293B45"/>
                </a:solidFill>
                <a:latin typeface="Noto Sans" charset="0"/>
                <a:ea typeface="Noto Sans" charset="0"/>
                <a:cs typeface="Noto Sans" charset="0"/>
              </a:rPr>
              <a:t>children of today, and the economies of tomorrow, depend on governments and donors acting urgently to strengthen coordination, integration and investment in child health and WASH. </a:t>
            </a:r>
          </a:p>
          <a:p>
            <a:endParaRPr lang="en-GB" sz="1700" dirty="0">
              <a:solidFill>
                <a:srgbClr val="293B45"/>
              </a:solidFill>
              <a:latin typeface="Noto Sans" charset="0"/>
              <a:ea typeface="Noto Sans" charset="0"/>
              <a:cs typeface="Noto Sans" charset="0"/>
            </a:endParaRPr>
          </a:p>
        </p:txBody>
      </p:sp>
      <p:sp>
        <p:nvSpPr>
          <p:cNvPr id="17" name="Rectangle 16"/>
          <p:cNvSpPr/>
          <p:nvPr/>
        </p:nvSpPr>
        <p:spPr>
          <a:xfrm>
            <a:off x="3261018" y="4868059"/>
            <a:ext cx="7133968" cy="877163"/>
          </a:xfrm>
          <a:prstGeom prst="rect">
            <a:avLst/>
          </a:prstGeom>
        </p:spPr>
        <p:txBody>
          <a:bodyPr wrap="square">
            <a:spAutoFit/>
          </a:bodyPr>
          <a:lstStyle/>
          <a:p>
            <a:r>
              <a:rPr lang="en-GB" sz="1700" dirty="0" smtClean="0">
                <a:solidFill>
                  <a:srgbClr val="293B45"/>
                </a:solidFill>
                <a:latin typeface="Noto Sans" charset="0"/>
                <a:ea typeface="Noto Sans" charset="0"/>
                <a:cs typeface="Noto Sans" charset="0"/>
              </a:rPr>
              <a:t>We </a:t>
            </a:r>
            <a:r>
              <a:rPr lang="en-GB" sz="1700" dirty="0">
                <a:solidFill>
                  <a:srgbClr val="293B45"/>
                </a:solidFill>
                <a:latin typeface="Noto Sans" charset="0"/>
                <a:ea typeface="Noto Sans" charset="0"/>
                <a:cs typeface="Noto Sans" charset="0"/>
              </a:rPr>
              <a:t>urge decision-makers to </a:t>
            </a:r>
            <a:r>
              <a:rPr lang="en-GB" sz="1700" b="1" dirty="0">
                <a:solidFill>
                  <a:srgbClr val="293B45"/>
                </a:solidFill>
                <a:latin typeface="Noto Sans" charset="0"/>
                <a:ea typeface="Noto Sans" charset="0"/>
                <a:cs typeface="Noto Sans" charset="0"/>
              </a:rPr>
              <a:t>act now with ambition and innovation </a:t>
            </a:r>
            <a:r>
              <a:rPr lang="en-GB" sz="1700" dirty="0">
                <a:solidFill>
                  <a:srgbClr val="293B45"/>
                </a:solidFill>
                <a:latin typeface="Noto Sans" charset="0"/>
                <a:ea typeface="Noto Sans" charset="0"/>
                <a:cs typeface="Noto Sans" charset="0"/>
              </a:rPr>
              <a:t>to forge a path towards health and prosperity for all, leaving no-one behind. </a:t>
            </a:r>
          </a:p>
        </p:txBody>
      </p:sp>
    </p:spTree>
    <p:extLst>
      <p:ext uri="{BB962C8B-B14F-4D97-AF65-F5344CB8AC3E}">
        <p14:creationId xmlns:p14="http://schemas.microsoft.com/office/powerpoint/2010/main" val="38568422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6" presetClass="emph" presetSubtype="0" fill="hold" nodeType="withEffect">
                                      <p:stCondLst>
                                        <p:cond delay="0"/>
                                      </p:stCondLst>
                                      <p:childTnLst>
                                        <p:animScale>
                                          <p:cBhvr>
                                            <p:cTn id="10" dur="2000" fill="hold"/>
                                            <p:tgtEl>
                                              <p:spTgt spid="68"/>
                                            </p:tgtEl>
                                          </p:cBhvr>
                                          <p:by x="120000" y="120000"/>
                                        </p:animScale>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14:presetBounceEnd="50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50000">
                                          <p:cBhvr additive="base">
                                            <p:cTn id="15"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14:presetBounceEnd="50000">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14:bounceEnd="50000">
                                          <p:cBhvr additive="base">
                                            <p:cTn id="23" dur="10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24" dur="1000" fill="hold"/>
                                            <p:tgtEl>
                                              <p:spTgt spid="14"/>
                                            </p:tgtEl>
                                            <p:attrNameLst>
                                              <p:attrName>ppt_y</p:attrName>
                                            </p:attrNameLst>
                                          </p:cBhvr>
                                          <p:tavLst>
                                            <p:tav tm="0">
                                              <p:val>
                                                <p:strVal val="#ppt_y"/>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14:presetBounceEnd="50000">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14:bounceEnd="50000">
                                          <p:cBhvr additive="base">
                                            <p:cTn id="31"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32" dur="1000" fill="hold"/>
                                            <p:tgtEl>
                                              <p:spTgt spid="15"/>
                                            </p:tgtEl>
                                            <p:attrNameLst>
                                              <p:attrName>ppt_y</p:attrName>
                                            </p:attrNameLst>
                                          </p:cBhvr>
                                          <p:tavLst>
                                            <p:tav tm="0">
                                              <p:val>
                                                <p:strVal val="#ppt_y"/>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6" presetClass="emph" presetSubtype="0" fill="hold" nodeType="withEffect">
                                      <p:stCondLst>
                                        <p:cond delay="0"/>
                                      </p:stCondLst>
                                      <p:childTnLst>
                                        <p:animScale>
                                          <p:cBhvr>
                                            <p:cTn id="10" dur="2000" fill="hold"/>
                                            <p:tgtEl>
                                              <p:spTgt spid="68"/>
                                            </p:tgtEl>
                                          </p:cBhvr>
                                          <p:by x="120000" y="120000"/>
                                        </p:animScale>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0-#ppt_w/2"/>
                                              </p:val>
                                            </p:tav>
                                            <p:tav tm="100000">
                                              <p:val>
                                                <p:strVal val="#ppt_x"/>
                                              </p:val>
                                            </p:tav>
                                          </p:tavLst>
                                        </p:anim>
                                        <p:anim calcmode="lin" valueType="num">
                                          <p:cBhvr additive="base">
                                            <p:cTn id="24" dur="1000" fill="hold"/>
                                            <p:tgtEl>
                                              <p:spTgt spid="14"/>
                                            </p:tgtEl>
                                            <p:attrNameLst>
                                              <p:attrName>ppt_y</p:attrName>
                                            </p:attrNameLst>
                                          </p:cBhvr>
                                          <p:tavLst>
                                            <p:tav tm="0">
                                              <p:val>
                                                <p:strVal val="#ppt_y"/>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0-#ppt_w/2"/>
                                              </p:val>
                                            </p:tav>
                                            <p:tav tm="100000">
                                              <p:val>
                                                <p:strVal val="#ppt_x"/>
                                              </p:val>
                                            </p:tav>
                                          </p:tavLst>
                                        </p:anim>
                                        <p:anim calcmode="lin" valueType="num">
                                          <p:cBhvr additive="base">
                                            <p:cTn id="32" dur="1000" fill="hold"/>
                                            <p:tgtEl>
                                              <p:spTgt spid="15"/>
                                            </p:tgtEl>
                                            <p:attrNameLst>
                                              <p:attrName>ppt_y</p:attrName>
                                            </p:attrNameLst>
                                          </p:cBhvr>
                                          <p:tavLst>
                                            <p:tav tm="0">
                                              <p:val>
                                                <p:strVal val="#ppt_y"/>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0208" t="38220" r="35521" b="41966"/>
          <a:stretch/>
        </p:blipFill>
        <p:spPr>
          <a:xfrm>
            <a:off x="3979816" y="4845825"/>
            <a:ext cx="4178300" cy="1358900"/>
          </a:xfrm>
          <a:prstGeom prst="rect">
            <a:avLst/>
          </a:prstGeom>
        </p:spPr>
      </p:pic>
      <p:grpSp>
        <p:nvGrpSpPr>
          <p:cNvPr id="7" name="Group 6"/>
          <p:cNvGrpSpPr/>
          <p:nvPr/>
        </p:nvGrpSpPr>
        <p:grpSpPr>
          <a:xfrm>
            <a:off x="0" y="485478"/>
            <a:ext cx="4107770" cy="461665"/>
            <a:chOff x="3613830" y="4292600"/>
            <a:chExt cx="4107770" cy="461665"/>
          </a:xfrm>
        </p:grpSpPr>
        <p:sp>
          <p:nvSpPr>
            <p:cNvPr id="5" name="Round Same Side Corner Rectangle 4"/>
            <p:cNvSpPr/>
            <p:nvPr/>
          </p:nvSpPr>
          <p:spPr>
            <a:xfrm rot="5400000">
              <a:off x="4468151" y="3450266"/>
              <a:ext cx="449678" cy="2158320"/>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48100" y="4292600"/>
              <a:ext cx="3873500" cy="461665"/>
            </a:xfrm>
            <a:prstGeom prst="rect">
              <a:avLst/>
            </a:prstGeom>
            <a:noFill/>
          </p:spPr>
          <p:txBody>
            <a:bodyPr wrap="square" rtlCol="0">
              <a:spAutoFit/>
            </a:bodyPr>
            <a:lstStyle/>
            <a:p>
              <a:r>
                <a:rPr lang="en-US" sz="2400" b="1" dirty="0" smtClean="0">
                  <a:solidFill>
                    <a:srgbClr val="293B45"/>
                  </a:solidFill>
                  <a:latin typeface="Noto Sans" charset="0"/>
                  <a:ea typeface="Noto Sans" charset="0"/>
                  <a:cs typeface="Noto Sans" charset="0"/>
                </a:rPr>
                <a:t>#</a:t>
              </a:r>
              <a:r>
                <a:rPr lang="en-US" sz="2400" b="1" dirty="0" err="1" smtClean="0">
                  <a:solidFill>
                    <a:srgbClr val="293B45"/>
                  </a:solidFill>
                  <a:latin typeface="Noto Sans" charset="0"/>
                  <a:ea typeface="Noto Sans" charset="0"/>
                  <a:cs typeface="Noto Sans" charset="0"/>
                </a:rPr>
                <a:t>DefeatDD</a:t>
              </a:r>
              <a:endParaRPr lang="en-US" sz="2400" b="1" dirty="0">
                <a:solidFill>
                  <a:srgbClr val="293B45"/>
                </a:solidFill>
                <a:latin typeface="Noto Sans" charset="0"/>
                <a:ea typeface="Noto Sans" charset="0"/>
                <a:cs typeface="Noto Sans" charset="0"/>
              </a:endParaRPr>
            </a:p>
          </p:txBody>
        </p:sp>
      </p:grpSp>
      <p:grpSp>
        <p:nvGrpSpPr>
          <p:cNvPr id="8" name="Group 7"/>
          <p:cNvGrpSpPr/>
          <p:nvPr/>
        </p:nvGrpSpPr>
        <p:grpSpPr>
          <a:xfrm>
            <a:off x="0" y="1054100"/>
            <a:ext cx="4107770" cy="461665"/>
            <a:chOff x="3613830" y="5016500"/>
            <a:chExt cx="4107770" cy="461665"/>
          </a:xfrm>
        </p:grpSpPr>
        <p:sp>
          <p:nvSpPr>
            <p:cNvPr id="6" name="Round Same Side Corner Rectangle 5"/>
            <p:cNvSpPr/>
            <p:nvPr/>
          </p:nvSpPr>
          <p:spPr>
            <a:xfrm rot="5400000">
              <a:off x="4763426" y="3878891"/>
              <a:ext cx="449678" cy="2748870"/>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48100" y="5016500"/>
              <a:ext cx="3873500" cy="461665"/>
            </a:xfrm>
            <a:prstGeom prst="rect">
              <a:avLst/>
            </a:prstGeom>
            <a:noFill/>
          </p:spPr>
          <p:txBody>
            <a:bodyPr wrap="square" rtlCol="0">
              <a:spAutoFit/>
            </a:bodyPr>
            <a:lstStyle/>
            <a:p>
              <a:r>
                <a:rPr lang="en-US" sz="2400" b="1" dirty="0" smtClean="0">
                  <a:solidFill>
                    <a:srgbClr val="293B45"/>
                  </a:solidFill>
                  <a:latin typeface="Noto Sans" charset="0"/>
                  <a:ea typeface="Noto Sans" charset="0"/>
                  <a:cs typeface="Noto Sans" charset="0"/>
                </a:rPr>
                <a:t>#</a:t>
              </a:r>
              <a:r>
                <a:rPr lang="en-US" sz="2400" b="1" dirty="0" err="1" smtClean="0">
                  <a:solidFill>
                    <a:srgbClr val="293B45"/>
                  </a:solidFill>
                  <a:latin typeface="Noto Sans" charset="0"/>
                  <a:ea typeface="Noto Sans" charset="0"/>
                  <a:cs typeface="Noto Sans" charset="0"/>
                </a:rPr>
                <a:t>HealthyStart</a:t>
              </a:r>
              <a:endParaRPr lang="en-US" sz="2400" b="1" dirty="0">
                <a:solidFill>
                  <a:srgbClr val="293B45"/>
                </a:solidFill>
                <a:latin typeface="Noto Sans" charset="0"/>
                <a:ea typeface="Noto Sans" charset="0"/>
                <a:cs typeface="Noto Sans" charset="0"/>
              </a:endParaRPr>
            </a:p>
          </p:txBody>
        </p:sp>
      </p:grpSp>
      <p:sp>
        <p:nvSpPr>
          <p:cNvPr id="9" name="Rectangle 8"/>
          <p:cNvSpPr/>
          <p:nvPr/>
        </p:nvSpPr>
        <p:spPr>
          <a:xfrm>
            <a:off x="2501982" y="2490836"/>
            <a:ext cx="7133968" cy="1661993"/>
          </a:xfrm>
          <a:prstGeom prst="rect">
            <a:avLst/>
          </a:prstGeom>
        </p:spPr>
        <p:txBody>
          <a:bodyPr wrap="square">
            <a:spAutoFit/>
          </a:bodyPr>
          <a:lstStyle/>
          <a:p>
            <a:pPr algn="ctr"/>
            <a:r>
              <a:rPr lang="en-GB" sz="2400" b="1" dirty="0">
                <a:solidFill>
                  <a:srgbClr val="293B45"/>
                </a:solidFill>
                <a:latin typeface="Noto Sans" charset="0"/>
                <a:ea typeface="Noto Sans" charset="0"/>
                <a:cs typeface="Noto Sans" charset="0"/>
              </a:rPr>
              <a:t>Read the </a:t>
            </a:r>
            <a:r>
              <a:rPr lang="en-GB" sz="2400" b="1" dirty="0" smtClean="0">
                <a:solidFill>
                  <a:srgbClr val="293B45"/>
                </a:solidFill>
                <a:latin typeface="Noto Sans" charset="0"/>
                <a:ea typeface="Noto Sans" charset="0"/>
                <a:cs typeface="Noto Sans" charset="0"/>
              </a:rPr>
              <a:t>report</a:t>
            </a:r>
          </a:p>
          <a:p>
            <a:pPr algn="ctr"/>
            <a:endParaRPr lang="en-GB" sz="2400" b="1" dirty="0">
              <a:solidFill>
                <a:srgbClr val="293B45"/>
              </a:solidFill>
              <a:latin typeface="Noto Sans" charset="0"/>
              <a:ea typeface="Noto Sans" charset="0"/>
              <a:cs typeface="Noto Sans" charset="0"/>
            </a:endParaRPr>
          </a:p>
          <a:p>
            <a:pPr algn="ctr"/>
            <a:r>
              <a:rPr lang="en-GB" b="1" dirty="0" smtClean="0">
                <a:solidFill>
                  <a:srgbClr val="293B45"/>
                </a:solidFill>
                <a:latin typeface="Noto Sans" charset="0"/>
                <a:ea typeface="Noto Sans" charset="0"/>
                <a:cs typeface="Noto Sans" charset="0"/>
              </a:rPr>
              <a:t>www.washmatters.wateraid.org/integrate-for-health</a:t>
            </a:r>
          </a:p>
          <a:p>
            <a:pPr algn="ctr"/>
            <a:endParaRPr lang="en-GB" b="1" dirty="0" smtClean="0">
              <a:solidFill>
                <a:srgbClr val="293B45"/>
              </a:solidFill>
              <a:latin typeface="Noto Sans" charset="0"/>
              <a:ea typeface="Noto Sans" charset="0"/>
              <a:cs typeface="Noto Sans" charset="0"/>
              <a:hlinkClick r:id="rId3"/>
            </a:endParaRPr>
          </a:p>
          <a:p>
            <a:pPr algn="ctr"/>
            <a:r>
              <a:rPr lang="en-GB" b="1" dirty="0" smtClean="0">
                <a:solidFill>
                  <a:srgbClr val="293B45"/>
                </a:solidFill>
                <a:latin typeface="Noto Sans" charset="0"/>
                <a:ea typeface="Noto Sans" charset="0"/>
                <a:cs typeface="Noto Sans" charset="0"/>
              </a:rPr>
              <a:t>www.DefeatDD.org </a:t>
            </a:r>
            <a:endParaRPr lang="en-GB" b="1" dirty="0">
              <a:solidFill>
                <a:srgbClr val="293B45"/>
              </a:solidFill>
              <a:latin typeface="Noto Sans" charset="0"/>
              <a:ea typeface="Noto Sans" charset="0"/>
              <a:cs typeface="Noto Sans" charset="0"/>
            </a:endParaRPr>
          </a:p>
        </p:txBody>
      </p:sp>
      <p:sp>
        <p:nvSpPr>
          <p:cNvPr id="10" name="Rectangle 9">
            <a:hlinkClick r:id="rId4"/>
          </p:cNvPr>
          <p:cNvSpPr/>
          <p:nvPr/>
        </p:nvSpPr>
        <p:spPr>
          <a:xfrm>
            <a:off x="2944368" y="3300984"/>
            <a:ext cx="6272784" cy="219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3"/>
          </p:cNvPr>
          <p:cNvSpPr/>
          <p:nvPr/>
        </p:nvSpPr>
        <p:spPr>
          <a:xfrm>
            <a:off x="4892040" y="3840480"/>
            <a:ext cx="2331720" cy="312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984113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544" y="4348100"/>
            <a:ext cx="3773919" cy="9597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544" y="1700075"/>
            <a:ext cx="3773920" cy="95974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1544" y="3032325"/>
            <a:ext cx="3773919" cy="95974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7036" y="1830500"/>
            <a:ext cx="1068811" cy="71556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7036" y="3155027"/>
            <a:ext cx="1068811" cy="715560"/>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7036" y="4487278"/>
            <a:ext cx="1068811" cy="71556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7036" y="474980"/>
            <a:ext cx="6301852" cy="668020"/>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7036" y="5977475"/>
            <a:ext cx="6488015" cy="317980"/>
          </a:xfrm>
          <a:prstGeom prst="rect">
            <a:avLst/>
          </a:prstGeom>
        </p:spPr>
      </p:pic>
      <p:grpSp>
        <p:nvGrpSpPr>
          <p:cNvPr id="17" name="Group 16"/>
          <p:cNvGrpSpPr/>
          <p:nvPr/>
        </p:nvGrpSpPr>
        <p:grpSpPr>
          <a:xfrm>
            <a:off x="-5" y="457203"/>
            <a:ext cx="2158320" cy="449678"/>
            <a:chOff x="-6" y="457203"/>
            <a:chExt cx="2838621" cy="449678"/>
          </a:xfrm>
        </p:grpSpPr>
        <p:sp>
          <p:nvSpPr>
            <p:cNvPr id="18" name="Round Same Side Corner Rectangle 17"/>
            <p:cNvSpPr/>
            <p:nvPr/>
          </p:nvSpPr>
          <p:spPr>
            <a:xfrm rot="5400000">
              <a:off x="1194466" y="-737269"/>
              <a:ext cx="449678"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 y="486892"/>
              <a:ext cx="2663693" cy="400110"/>
            </a:xfrm>
            <a:prstGeom prst="rect">
              <a:avLst/>
            </a:prstGeom>
          </p:spPr>
          <p:txBody>
            <a:bodyPr wrap="square">
              <a:spAutoFit/>
            </a:bodyPr>
            <a:lstStyle/>
            <a:p>
              <a:pPr algn="r"/>
              <a:r>
                <a:rPr lang="en-GB" sz="2000" b="1" dirty="0" smtClean="0">
                  <a:solidFill>
                    <a:srgbClr val="293B45"/>
                  </a:solidFill>
                  <a:latin typeface="Noto Sans" charset="0"/>
                  <a:ea typeface="Noto Sans" charset="0"/>
                  <a:cs typeface="Noto Sans" charset="0"/>
                </a:rPr>
                <a:t>ACT NOW</a:t>
              </a:r>
              <a:endParaRPr lang="en-US" b="1" dirty="0">
                <a:solidFill>
                  <a:srgbClr val="293B45"/>
                </a:solidFill>
                <a:latin typeface="Noto Sans" charset="0"/>
                <a:ea typeface="Noto Sans" charset="0"/>
                <a:cs typeface="Noto Sans" charset="0"/>
              </a:endParaRPr>
            </a:p>
          </p:txBody>
        </p:sp>
      </p:grpSp>
    </p:spTree>
    <p:extLst>
      <p:ext uri="{BB962C8B-B14F-4D97-AF65-F5344CB8AC3E}">
        <p14:creationId xmlns:p14="http://schemas.microsoft.com/office/powerpoint/2010/main" val="2516554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10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50000">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14:bounceEnd="50000">
                                          <p:cBhvr additive="base">
                                            <p:cTn id="13"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14:presetBounceEnd="50000">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14:bounceEnd="50000">
                                          <p:cBhvr additive="base">
                                            <p:cTn id="21" dur="1000" fill="hold"/>
                                            <p:tgtEl>
                                              <p:spTgt spid="20"/>
                                            </p:tgtEl>
                                            <p:attrNameLst>
                                              <p:attrName>ppt_x</p:attrName>
                                            </p:attrNameLst>
                                          </p:cBhvr>
                                          <p:tavLst>
                                            <p:tav tm="0">
                                              <p:val>
                                                <p:strVal val="0-#ppt_w/2"/>
                                              </p:val>
                                            </p:tav>
                                            <p:tav tm="100000">
                                              <p:val>
                                                <p:strVal val="#ppt_x"/>
                                              </p:val>
                                            </p:tav>
                                          </p:tavLst>
                                        </p:anim>
                                        <p:anim calcmode="lin" valueType="num" p14:bounceEnd="50000">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14:presetBounceEnd="50000">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14:bounceEnd="50000">
                                          <p:cBhvr additive="base">
                                            <p:cTn id="29" dur="1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30" dur="1000" fill="hold"/>
                                            <p:tgtEl>
                                              <p:spTgt spid="21"/>
                                            </p:tgtEl>
                                            <p:attrNameLst>
                                              <p:attrName>ppt_y</p:attrName>
                                            </p:attrNameLst>
                                          </p:cBhvr>
                                          <p:tavLst>
                                            <p:tav tm="0">
                                              <p:val>
                                                <p:strVal val="#ppt_y"/>
                                              </p:val>
                                            </p:tav>
                                            <p:tav tm="100000">
                                              <p:val>
                                                <p:strVal val="#ppt_y"/>
                                              </p:val>
                                            </p:tav>
                                          </p:tavLst>
                                        </p:anim>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000" fill="hold"/>
                                            <p:tgtEl>
                                              <p:spTgt spid="21"/>
                                            </p:tgtEl>
                                            <p:attrNameLst>
                                              <p:attrName>ppt_x</p:attrName>
                                            </p:attrNameLst>
                                          </p:cBhvr>
                                          <p:tavLst>
                                            <p:tav tm="0">
                                              <p:val>
                                                <p:strVal val="0-#ppt_w/2"/>
                                              </p:val>
                                            </p:tav>
                                            <p:tav tm="100000">
                                              <p:val>
                                                <p:strVal val="#ppt_x"/>
                                              </p:val>
                                            </p:tav>
                                          </p:tavLst>
                                        </p:anim>
                                        <p:anim calcmode="lin" valueType="num">
                                          <p:cBhvr additive="base">
                                            <p:cTn id="30" dur="1000" fill="hold"/>
                                            <p:tgtEl>
                                              <p:spTgt spid="21"/>
                                            </p:tgtEl>
                                            <p:attrNameLst>
                                              <p:attrName>ppt_y</p:attrName>
                                            </p:attrNameLst>
                                          </p:cBhvr>
                                          <p:tavLst>
                                            <p:tav tm="0">
                                              <p:val>
                                                <p:strVal val="#ppt_y"/>
                                              </p:val>
                                            </p:tav>
                                            <p:tav tm="100000">
                                              <p:val>
                                                <p:strVal val="#ppt_y"/>
                                              </p:val>
                                            </p:tav>
                                          </p:tavLst>
                                        </p:anim>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3279" y="1771857"/>
            <a:ext cx="4014580" cy="2072684"/>
          </a:xfrm>
          <a:prstGeom prst="round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ctr" anchorCtr="0"/>
          <a:lstStyle/>
          <a:p>
            <a:r>
              <a:rPr lang="en-GB" sz="1600" dirty="0">
                <a:solidFill>
                  <a:srgbClr val="293B45"/>
                </a:solidFill>
                <a:latin typeface="Noto Sans" charset="0"/>
                <a:ea typeface="Noto Sans" charset="0"/>
                <a:cs typeface="Noto Sans" charset="0"/>
              </a:rPr>
              <a:t>Scaling up an integrated package of </a:t>
            </a:r>
            <a:r>
              <a:rPr lang="en-GB" sz="1600" b="1" dirty="0">
                <a:solidFill>
                  <a:srgbClr val="293B45"/>
                </a:solidFill>
                <a:latin typeface="Noto Sans" charset="0"/>
                <a:ea typeface="Noto Sans" charset="0"/>
                <a:cs typeface="Noto Sans" charset="0"/>
              </a:rPr>
              <a:t>WASH, rotavirus vaccination and nutritional interventions</a:t>
            </a:r>
            <a:r>
              <a:rPr lang="en-GB" sz="1600" dirty="0">
                <a:solidFill>
                  <a:srgbClr val="293B45"/>
                </a:solidFill>
                <a:latin typeface="Noto Sans" charset="0"/>
                <a:ea typeface="Noto Sans" charset="0"/>
                <a:cs typeface="Noto Sans" charset="0"/>
              </a:rPr>
              <a:t> </a:t>
            </a:r>
            <a:r>
              <a:rPr lang="en-GB" sz="1600" dirty="0" smtClean="0">
                <a:solidFill>
                  <a:srgbClr val="293B45"/>
                </a:solidFill>
                <a:latin typeface="Noto Sans" charset="0"/>
                <a:ea typeface="Noto Sans" charset="0"/>
                <a:cs typeface="Noto Sans" charset="0"/>
              </a:rPr>
              <a:t>to 100% coverage.</a:t>
            </a:r>
            <a:endParaRPr lang="en-GB" sz="1600" dirty="0">
              <a:solidFill>
                <a:srgbClr val="293B45"/>
              </a:solidFill>
              <a:latin typeface="Noto Sans" charset="0"/>
              <a:ea typeface="Noto Sans" charset="0"/>
              <a:cs typeface="Noto Sans" charset="0"/>
            </a:endParaRPr>
          </a:p>
        </p:txBody>
      </p:sp>
      <p:sp>
        <p:nvSpPr>
          <p:cNvPr id="7" name="Rounded Rectangle 6"/>
          <p:cNvSpPr/>
          <p:nvPr/>
        </p:nvSpPr>
        <p:spPr>
          <a:xfrm>
            <a:off x="5739259" y="1771857"/>
            <a:ext cx="4212614" cy="2072684"/>
          </a:xfrm>
          <a:prstGeom prst="roundRect">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180000" bIns="72000" rtlCol="0" anchor="ctr" anchorCtr="0"/>
          <a:lstStyle/>
          <a:p>
            <a:r>
              <a:rPr lang="en-GB" sz="1600" dirty="0" smtClean="0">
                <a:solidFill>
                  <a:srgbClr val="293B45"/>
                </a:solidFill>
                <a:latin typeface="Noto Sans" charset="0"/>
                <a:ea typeface="Noto Sans" charset="0"/>
                <a:cs typeface="Noto Sans" charset="0"/>
              </a:rPr>
              <a:t>Could potentially </a:t>
            </a:r>
            <a:r>
              <a:rPr lang="en-GB" sz="1600" b="1" dirty="0" smtClean="0">
                <a:solidFill>
                  <a:srgbClr val="293B45"/>
                </a:solidFill>
                <a:latin typeface="Noto Sans" charset="0"/>
                <a:ea typeface="Noto Sans" charset="0"/>
                <a:cs typeface="Noto Sans" charset="0"/>
              </a:rPr>
              <a:t>reduce morbidities by nearly two thirds (63%) </a:t>
            </a:r>
            <a:r>
              <a:rPr lang="en-GB" sz="1600" dirty="0" smtClean="0">
                <a:solidFill>
                  <a:srgbClr val="293B45"/>
                </a:solidFill>
                <a:latin typeface="Noto Sans" charset="0"/>
                <a:ea typeface="Noto Sans" charset="0"/>
                <a:cs typeface="Noto Sans" charset="0"/>
              </a:rPr>
              <a:t>and almost </a:t>
            </a:r>
            <a:r>
              <a:rPr lang="en-GB" sz="1600" b="1" dirty="0" smtClean="0">
                <a:solidFill>
                  <a:srgbClr val="293B45"/>
                </a:solidFill>
                <a:latin typeface="Noto Sans" charset="0"/>
                <a:ea typeface="Noto Sans" charset="0"/>
                <a:cs typeface="Noto Sans" charset="0"/>
              </a:rPr>
              <a:t>halve mortalities (49%)</a:t>
            </a:r>
            <a:r>
              <a:rPr lang="en-GB" sz="1600" dirty="0" smtClean="0">
                <a:solidFill>
                  <a:srgbClr val="293B45"/>
                </a:solidFill>
                <a:latin typeface="Noto Sans" charset="0"/>
                <a:ea typeface="Noto Sans" charset="0"/>
                <a:cs typeface="Noto Sans" charset="0"/>
              </a:rPr>
              <a:t> </a:t>
            </a:r>
            <a:br>
              <a:rPr lang="en-GB" sz="1600" dirty="0" smtClean="0">
                <a:solidFill>
                  <a:srgbClr val="293B45"/>
                </a:solidFill>
                <a:latin typeface="Noto Sans" charset="0"/>
                <a:ea typeface="Noto Sans" charset="0"/>
                <a:cs typeface="Noto Sans" charset="0"/>
              </a:rPr>
            </a:br>
            <a:r>
              <a:rPr lang="en-GB" sz="1600" dirty="0" smtClean="0">
                <a:solidFill>
                  <a:srgbClr val="293B45"/>
                </a:solidFill>
                <a:latin typeface="Noto Sans" charset="0"/>
                <a:ea typeface="Noto Sans" charset="0"/>
                <a:cs typeface="Noto Sans" charset="0"/>
              </a:rPr>
              <a:t>from diarrhoea and pneumonia </a:t>
            </a:r>
            <a:br>
              <a:rPr lang="en-GB" sz="1600" dirty="0" smtClean="0">
                <a:solidFill>
                  <a:srgbClr val="293B45"/>
                </a:solidFill>
                <a:latin typeface="Noto Sans" charset="0"/>
                <a:ea typeface="Noto Sans" charset="0"/>
                <a:cs typeface="Noto Sans" charset="0"/>
              </a:rPr>
            </a:br>
            <a:r>
              <a:rPr lang="en-GB" sz="1600" dirty="0" smtClean="0">
                <a:solidFill>
                  <a:srgbClr val="293B45"/>
                </a:solidFill>
                <a:latin typeface="Noto Sans" charset="0"/>
                <a:ea typeface="Noto Sans" charset="0"/>
                <a:cs typeface="Noto Sans" charset="0"/>
              </a:rPr>
              <a:t>– the equivalent of averting more </a:t>
            </a:r>
            <a:br>
              <a:rPr lang="en-GB" sz="1600" dirty="0" smtClean="0">
                <a:solidFill>
                  <a:srgbClr val="293B45"/>
                </a:solidFill>
                <a:latin typeface="Noto Sans" charset="0"/>
                <a:ea typeface="Noto Sans" charset="0"/>
                <a:cs typeface="Noto Sans" charset="0"/>
              </a:rPr>
            </a:br>
            <a:r>
              <a:rPr lang="en-GB" sz="1600" dirty="0" smtClean="0">
                <a:solidFill>
                  <a:srgbClr val="293B45"/>
                </a:solidFill>
                <a:latin typeface="Noto Sans" charset="0"/>
                <a:ea typeface="Noto Sans" charset="0"/>
                <a:cs typeface="Noto Sans" charset="0"/>
              </a:rPr>
              <a:t>than </a:t>
            </a:r>
            <a:r>
              <a:rPr lang="en-GB" sz="1600" b="1" dirty="0" smtClean="0">
                <a:solidFill>
                  <a:srgbClr val="293B45"/>
                </a:solidFill>
                <a:latin typeface="Noto Sans" charset="0"/>
                <a:ea typeface="Noto Sans" charset="0"/>
                <a:cs typeface="Noto Sans" charset="0"/>
              </a:rPr>
              <a:t>697,000 child deaths a year</a:t>
            </a:r>
            <a:r>
              <a:rPr lang="en-GB" sz="1600" dirty="0" smtClean="0">
                <a:solidFill>
                  <a:srgbClr val="293B45"/>
                </a:solidFill>
                <a:latin typeface="Noto Sans" charset="0"/>
                <a:ea typeface="Noto Sans" charset="0"/>
                <a:cs typeface="Noto Sans" charset="0"/>
              </a:rPr>
              <a:t>.</a:t>
            </a:r>
            <a:endParaRPr lang="en-GB" sz="1600" dirty="0">
              <a:solidFill>
                <a:srgbClr val="293B45"/>
              </a:solidFill>
              <a:latin typeface="Noto Sans" charset="0"/>
              <a:ea typeface="Noto Sans" charset="0"/>
              <a:cs typeface="Noto Sans" charset="0"/>
            </a:endParaRPr>
          </a:p>
        </p:txBody>
      </p:sp>
      <p:sp>
        <p:nvSpPr>
          <p:cNvPr id="8" name="Rounded Rectangle 7"/>
          <p:cNvSpPr/>
          <p:nvPr/>
        </p:nvSpPr>
        <p:spPr>
          <a:xfrm>
            <a:off x="483278" y="4304321"/>
            <a:ext cx="4014581" cy="1932833"/>
          </a:xfrm>
          <a:prstGeom prst="round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ctr" anchorCtr="0"/>
          <a:lstStyle/>
          <a:p>
            <a:r>
              <a:rPr lang="en-GB" sz="1600" dirty="0">
                <a:solidFill>
                  <a:srgbClr val="293B45"/>
                </a:solidFill>
                <a:latin typeface="Noto Sans" charset="0"/>
                <a:ea typeface="Noto Sans" charset="0"/>
                <a:cs typeface="Noto Sans" charset="0"/>
              </a:rPr>
              <a:t>For </a:t>
            </a:r>
            <a:r>
              <a:rPr lang="en-GB" sz="1600" b="1" dirty="0">
                <a:solidFill>
                  <a:srgbClr val="293B45"/>
                </a:solidFill>
                <a:latin typeface="Noto Sans" charset="0"/>
                <a:ea typeface="Noto Sans" charset="0"/>
                <a:cs typeface="Noto Sans" charset="0"/>
              </a:rPr>
              <a:t>every US$1 </a:t>
            </a:r>
            <a:r>
              <a:rPr lang="en-GB" sz="1600" dirty="0">
                <a:solidFill>
                  <a:srgbClr val="293B45"/>
                </a:solidFill>
                <a:latin typeface="Noto Sans" charset="0"/>
                <a:ea typeface="Noto Sans" charset="0"/>
                <a:cs typeface="Noto Sans" charset="0"/>
              </a:rPr>
              <a:t>invested in water </a:t>
            </a:r>
            <a:r>
              <a:rPr lang="en-GB" sz="1600" dirty="0" smtClean="0">
                <a:solidFill>
                  <a:srgbClr val="293B45"/>
                </a:solidFill>
                <a:latin typeface="Noto Sans" charset="0"/>
                <a:ea typeface="Noto Sans" charset="0"/>
                <a:cs typeface="Noto Sans" charset="0"/>
              </a:rPr>
              <a:t>and sanitation globally.</a:t>
            </a:r>
            <a:endParaRPr lang="en-GB" sz="1600" dirty="0">
              <a:solidFill>
                <a:srgbClr val="293B45"/>
              </a:solidFill>
              <a:latin typeface="Noto Sans" charset="0"/>
              <a:ea typeface="Noto Sans" charset="0"/>
              <a:cs typeface="Noto Sans" charset="0"/>
            </a:endParaRPr>
          </a:p>
        </p:txBody>
      </p:sp>
      <p:sp>
        <p:nvSpPr>
          <p:cNvPr id="10" name="Rounded Rectangle 9"/>
          <p:cNvSpPr/>
          <p:nvPr/>
        </p:nvSpPr>
        <p:spPr>
          <a:xfrm>
            <a:off x="5739259" y="4305401"/>
            <a:ext cx="4212615" cy="1930299"/>
          </a:xfrm>
          <a:prstGeom prst="roundRect">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ctr" anchorCtr="0"/>
          <a:lstStyle/>
          <a:p>
            <a:r>
              <a:rPr lang="en-GB" sz="1600" dirty="0" smtClean="0">
                <a:solidFill>
                  <a:srgbClr val="293B45"/>
                </a:solidFill>
                <a:latin typeface="Noto Sans" charset="0"/>
                <a:ea typeface="Noto Sans" charset="0"/>
                <a:cs typeface="Noto Sans" charset="0"/>
              </a:rPr>
              <a:t>A</a:t>
            </a:r>
            <a:r>
              <a:rPr lang="en-GB" sz="1600" b="1" dirty="0" smtClean="0">
                <a:solidFill>
                  <a:srgbClr val="293B45"/>
                </a:solidFill>
                <a:latin typeface="Noto Sans" charset="0"/>
                <a:ea typeface="Noto Sans" charset="0"/>
                <a:cs typeface="Noto Sans" charset="0"/>
              </a:rPr>
              <a:t> $4.3 </a:t>
            </a:r>
            <a:r>
              <a:rPr lang="en-GB" sz="1600" b="1" dirty="0">
                <a:solidFill>
                  <a:srgbClr val="293B45"/>
                </a:solidFill>
                <a:latin typeface="Noto Sans" charset="0"/>
                <a:ea typeface="Noto Sans" charset="0"/>
                <a:cs typeface="Noto Sans" charset="0"/>
              </a:rPr>
              <a:t>return </a:t>
            </a:r>
            <a:r>
              <a:rPr lang="en-GB" sz="1600" dirty="0">
                <a:solidFill>
                  <a:srgbClr val="293B45"/>
                </a:solidFill>
                <a:latin typeface="Noto Sans" charset="0"/>
                <a:ea typeface="Noto Sans" charset="0"/>
                <a:cs typeface="Noto Sans" charset="0"/>
              </a:rPr>
              <a:t>in the form of reduced healthcare </a:t>
            </a:r>
            <a:r>
              <a:rPr lang="en-GB" sz="1600" dirty="0" smtClean="0">
                <a:solidFill>
                  <a:srgbClr val="293B45"/>
                </a:solidFill>
                <a:latin typeface="Noto Sans" charset="0"/>
                <a:ea typeface="Noto Sans" charset="0"/>
                <a:cs typeface="Noto Sans" charset="0"/>
              </a:rPr>
              <a:t>costs.</a:t>
            </a:r>
            <a:endParaRPr lang="en-GB" sz="1600" dirty="0">
              <a:solidFill>
                <a:srgbClr val="293B45"/>
              </a:solidFill>
              <a:latin typeface="Noto Sans" charset="0"/>
              <a:ea typeface="Noto Sans" charset="0"/>
              <a:cs typeface="Noto Sans" charset="0"/>
            </a:endParaRPr>
          </a:p>
        </p:txBody>
      </p:sp>
      <p:grpSp>
        <p:nvGrpSpPr>
          <p:cNvPr id="25" name="Group 24"/>
          <p:cNvGrpSpPr/>
          <p:nvPr/>
        </p:nvGrpSpPr>
        <p:grpSpPr>
          <a:xfrm>
            <a:off x="-6" y="457203"/>
            <a:ext cx="2823035" cy="449678"/>
            <a:chOff x="-6" y="457203"/>
            <a:chExt cx="2838621" cy="449678"/>
          </a:xfrm>
        </p:grpSpPr>
        <p:sp>
          <p:nvSpPr>
            <p:cNvPr id="12" name="Round Same Side Corner Rectangle 11"/>
            <p:cNvSpPr/>
            <p:nvPr/>
          </p:nvSpPr>
          <p:spPr>
            <a:xfrm rot="5400000">
              <a:off x="1194466" y="-737269"/>
              <a:ext cx="449678"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 y="486892"/>
              <a:ext cx="2663693" cy="400110"/>
            </a:xfrm>
            <a:prstGeom prst="rect">
              <a:avLst/>
            </a:prstGeom>
          </p:spPr>
          <p:txBody>
            <a:bodyPr wrap="square">
              <a:spAutoFit/>
            </a:bodyPr>
            <a:lstStyle/>
            <a:p>
              <a:pPr algn="r"/>
              <a:r>
                <a:rPr lang="en-GB" sz="2000" b="1" dirty="0" smtClean="0">
                  <a:solidFill>
                    <a:srgbClr val="293B45"/>
                  </a:solidFill>
                  <a:latin typeface="Noto Sans" charset="0"/>
                  <a:ea typeface="Noto Sans" charset="0"/>
                  <a:cs typeface="Noto Sans" charset="0"/>
                </a:rPr>
                <a:t>OPPORTUNITIES</a:t>
              </a:r>
              <a:endParaRPr lang="en-US" b="1" dirty="0">
                <a:solidFill>
                  <a:srgbClr val="293B45"/>
                </a:solidFill>
                <a:latin typeface="Noto Sans" charset="0"/>
                <a:ea typeface="Noto Sans" charset="0"/>
                <a:cs typeface="Noto Sans" charset="0"/>
              </a:endParaRPr>
            </a:p>
          </p:txBody>
        </p:sp>
      </p:gr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603" y="2510414"/>
            <a:ext cx="1046898" cy="70089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603" y="4894669"/>
            <a:ext cx="1046898" cy="700891"/>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4442" y="2082927"/>
            <a:ext cx="2275577" cy="1489275"/>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1233" y="4427057"/>
            <a:ext cx="1681994" cy="1686985"/>
          </a:xfrm>
          <a:prstGeom prst="rect">
            <a:avLst/>
          </a:prstGeom>
        </p:spPr>
      </p:pic>
      <p:sp>
        <p:nvSpPr>
          <p:cNvPr id="26" name="Title 1"/>
          <p:cNvSpPr txBox="1">
            <a:spLocks/>
          </p:cNvSpPr>
          <p:nvPr/>
        </p:nvSpPr>
        <p:spPr>
          <a:xfrm>
            <a:off x="2961530" y="241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smtClean="0">
                <a:solidFill>
                  <a:srgbClr val="293B45"/>
                </a:solidFill>
                <a:latin typeface="Noto Sans" charset="0"/>
                <a:ea typeface="Noto Sans" charset="0"/>
                <a:cs typeface="Noto Sans" charset="0"/>
              </a:rPr>
              <a:t>Opportunities for gains</a:t>
            </a:r>
            <a:endParaRPr lang="en-GB" sz="1800" b="1" dirty="0">
              <a:solidFill>
                <a:srgbClr val="293B45"/>
              </a:solidFill>
              <a:latin typeface="Noto Sans" charset="0"/>
              <a:ea typeface="Noto Sans" charset="0"/>
              <a:cs typeface="Noto Sans" charset="0"/>
            </a:endParaRPr>
          </a:p>
        </p:txBody>
      </p:sp>
    </p:spTree>
    <p:extLst>
      <p:ext uri="{BB962C8B-B14F-4D97-AF65-F5344CB8AC3E}">
        <p14:creationId xmlns:p14="http://schemas.microsoft.com/office/powerpoint/2010/main" val="354271642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0000">
                                          <p:cBhvr additive="base">
                                            <p:cTn id="7" dur="10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accel="50000" decel="5000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0082 0.00116 L 0.05964 0.00116 " pathEditMode="relative" rAng="0" ptsTypes="AA">
                                          <p:cBhvr>
                                            <p:cTn id="18" dur="1000" fill="hold"/>
                                            <p:tgtEl>
                                              <p:spTgt spid="20"/>
                                            </p:tgtEl>
                                            <p:attrNameLst>
                                              <p:attrName>ppt_x</p:attrName>
                                              <p:attrName>ppt_y</p:attrName>
                                            </p:attrNameLst>
                                          </p:cBhvr>
                                          <p:rCtr x="3385" y="0"/>
                                        </p:animMotion>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0.0082 0.00116 L 0.05964 0.00116 " pathEditMode="relative" rAng="0" ptsTypes="AA">
                                          <p:cBhvr>
                                            <p:cTn id="34" dur="1000" fill="hold"/>
                                            <p:tgtEl>
                                              <p:spTgt spid="21"/>
                                            </p:tgtEl>
                                            <p:attrNameLst>
                                              <p:attrName>ppt_x</p:attrName>
                                              <p:attrName>ppt_y</p:attrName>
                                            </p:attrNameLst>
                                          </p:cBhvr>
                                          <p:rCtr x="3385" y="0"/>
                                        </p:animMotion>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2" presetClass="entr" presetSubtype="2"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accel="50000" decel="5000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0082 0.00116 L 0.05964 0.00116 " pathEditMode="relative" rAng="0" ptsTypes="AA">
                                          <p:cBhvr>
                                            <p:cTn id="18" dur="1000" fill="hold"/>
                                            <p:tgtEl>
                                              <p:spTgt spid="20"/>
                                            </p:tgtEl>
                                            <p:attrNameLst>
                                              <p:attrName>ppt_x</p:attrName>
                                              <p:attrName>ppt_y</p:attrName>
                                            </p:attrNameLst>
                                          </p:cBhvr>
                                          <p:rCtr x="3385" y="0"/>
                                        </p:animMotion>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0.0082 0.00116 L 0.05964 0.00116 " pathEditMode="relative" rAng="0" ptsTypes="AA">
                                          <p:cBhvr>
                                            <p:cTn id="34" dur="1000" fill="hold"/>
                                            <p:tgtEl>
                                              <p:spTgt spid="21"/>
                                            </p:tgtEl>
                                            <p:attrNameLst>
                                              <p:attrName>ppt_x</p:attrName>
                                              <p:attrName>ppt_y</p:attrName>
                                            </p:attrNameLst>
                                          </p:cBhvr>
                                          <p:rCtr x="3385" y="0"/>
                                        </p:animMotion>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2" presetClass="entr" presetSubtype="2"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1530" y="24165"/>
            <a:ext cx="10515600" cy="1325563"/>
          </a:xfrm>
        </p:spPr>
        <p:txBody>
          <a:bodyPr>
            <a:normAutofit/>
          </a:bodyPr>
          <a:lstStyle/>
          <a:p>
            <a:r>
              <a:rPr lang="en-GB" sz="1800" b="1" dirty="0" smtClean="0">
                <a:solidFill>
                  <a:srgbClr val="293B45"/>
                </a:solidFill>
                <a:latin typeface="Noto Sans" charset="0"/>
                <a:ea typeface="Noto Sans" charset="0"/>
                <a:cs typeface="Noto Sans" charset="0"/>
              </a:rPr>
              <a:t>Opportunities for gains</a:t>
            </a:r>
            <a:endParaRPr lang="en-GB" sz="1800" b="1" dirty="0">
              <a:solidFill>
                <a:srgbClr val="293B45"/>
              </a:solidFill>
              <a:latin typeface="Noto Sans" charset="0"/>
              <a:ea typeface="Noto Sans" charset="0"/>
              <a:cs typeface="Noto Sans" charset="0"/>
            </a:endParaRPr>
          </a:p>
        </p:txBody>
      </p:sp>
      <p:sp>
        <p:nvSpPr>
          <p:cNvPr id="4" name="Rounded Rectangle 3"/>
          <p:cNvSpPr/>
          <p:nvPr/>
        </p:nvSpPr>
        <p:spPr>
          <a:xfrm>
            <a:off x="483279" y="1771857"/>
            <a:ext cx="4014580" cy="2072684"/>
          </a:xfrm>
          <a:prstGeom prst="round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ctr" anchorCtr="0"/>
          <a:lstStyle/>
          <a:p>
            <a:r>
              <a:rPr lang="en-GB" sz="1600" dirty="0">
                <a:solidFill>
                  <a:srgbClr val="293B45"/>
                </a:solidFill>
                <a:latin typeface="Noto Sans" charset="0"/>
                <a:ea typeface="Noto Sans" charset="0"/>
                <a:cs typeface="Noto Sans" charset="0"/>
              </a:rPr>
              <a:t>Integrated health and WASH interventions can have benefits </a:t>
            </a:r>
            <a:r>
              <a:rPr lang="en-GB" sz="1600" dirty="0" smtClean="0">
                <a:solidFill>
                  <a:srgbClr val="293B45"/>
                </a:solidFill>
                <a:latin typeface="Noto Sans" charset="0"/>
                <a:ea typeface="Noto Sans" charset="0"/>
                <a:cs typeface="Noto Sans" charset="0"/>
              </a:rPr>
              <a:t/>
            </a:r>
            <a:br>
              <a:rPr lang="en-GB" sz="1600" dirty="0" smtClean="0">
                <a:solidFill>
                  <a:srgbClr val="293B45"/>
                </a:solidFill>
                <a:latin typeface="Noto Sans" charset="0"/>
                <a:ea typeface="Noto Sans" charset="0"/>
                <a:cs typeface="Noto Sans" charset="0"/>
              </a:rPr>
            </a:br>
            <a:r>
              <a:rPr lang="en-GB" sz="1600" dirty="0" smtClean="0">
                <a:solidFill>
                  <a:srgbClr val="293B45"/>
                </a:solidFill>
                <a:latin typeface="Noto Sans" charset="0"/>
                <a:ea typeface="Noto Sans" charset="0"/>
                <a:cs typeface="Noto Sans" charset="0"/>
              </a:rPr>
              <a:t>far </a:t>
            </a:r>
            <a:r>
              <a:rPr lang="en-GB" sz="1600" b="1" dirty="0">
                <a:solidFill>
                  <a:srgbClr val="293B45"/>
                </a:solidFill>
                <a:latin typeface="Noto Sans" charset="0"/>
                <a:ea typeface="Noto Sans" charset="0"/>
                <a:cs typeface="Noto Sans" charset="0"/>
              </a:rPr>
              <a:t>greater than the sum of </a:t>
            </a:r>
            <a:r>
              <a:rPr lang="en-GB" sz="1600" b="1" dirty="0" smtClean="0">
                <a:solidFill>
                  <a:srgbClr val="293B45"/>
                </a:solidFill>
                <a:latin typeface="Noto Sans" charset="0"/>
                <a:ea typeface="Noto Sans" charset="0"/>
                <a:cs typeface="Noto Sans" charset="0"/>
              </a:rPr>
              <a:t/>
            </a:r>
            <a:br>
              <a:rPr lang="en-GB" sz="1600" b="1" dirty="0" smtClean="0">
                <a:solidFill>
                  <a:srgbClr val="293B45"/>
                </a:solidFill>
                <a:latin typeface="Noto Sans" charset="0"/>
                <a:ea typeface="Noto Sans" charset="0"/>
                <a:cs typeface="Noto Sans" charset="0"/>
              </a:rPr>
            </a:br>
            <a:r>
              <a:rPr lang="en-GB" sz="1600" b="1" dirty="0" smtClean="0">
                <a:solidFill>
                  <a:srgbClr val="293B45"/>
                </a:solidFill>
                <a:latin typeface="Noto Sans" charset="0"/>
                <a:ea typeface="Noto Sans" charset="0"/>
                <a:cs typeface="Noto Sans" charset="0"/>
              </a:rPr>
              <a:t>their </a:t>
            </a:r>
            <a:r>
              <a:rPr lang="en-GB" sz="1600" b="1" dirty="0">
                <a:solidFill>
                  <a:srgbClr val="293B45"/>
                </a:solidFill>
                <a:latin typeface="Noto Sans" charset="0"/>
                <a:ea typeface="Noto Sans" charset="0"/>
                <a:cs typeface="Noto Sans" charset="0"/>
              </a:rPr>
              <a:t>parts.</a:t>
            </a:r>
          </a:p>
        </p:txBody>
      </p:sp>
      <p:pic>
        <p:nvPicPr>
          <p:cNvPr id="28" name="Picture 27"/>
          <p:cNvPicPr>
            <a:picLocks noChangeAspect="1"/>
          </p:cNvPicPr>
          <p:nvPr/>
        </p:nvPicPr>
        <p:blipFill>
          <a:blip r:embed="rId3">
            <a:extLst>
              <a:ext uri="{BEBA8EAE-BF5A-486C-A8C5-ECC9F3942E4B}">
                <a14:imgProps xmlns:a14="http://schemas.microsoft.com/office/drawing/2010/main">
                  <a14:imgLayer r:embed="rId4">
                    <a14:imgEffect>
                      <a14:backgroundRemoval t="2074" b="89862" l="9920" r="93120"/>
                    </a14:imgEffect>
                  </a14:imgLayer>
                </a14:imgProps>
              </a:ext>
              <a:ext uri="{28A0092B-C50C-407E-A947-70E740481C1C}">
                <a14:useLocalDpi xmlns:a14="http://schemas.microsoft.com/office/drawing/2010/main" val="0"/>
              </a:ext>
            </a:extLst>
          </a:blip>
          <a:stretch>
            <a:fillRect/>
          </a:stretch>
        </p:blipFill>
        <p:spPr>
          <a:xfrm>
            <a:off x="9013255" y="1771857"/>
            <a:ext cx="3036970" cy="2108872"/>
          </a:xfrm>
          <a:prstGeom prst="rect">
            <a:avLst/>
          </a:prstGeom>
        </p:spPr>
      </p:pic>
      <p:sp>
        <p:nvSpPr>
          <p:cNvPr id="7" name="Rounded Rectangle 6"/>
          <p:cNvSpPr/>
          <p:nvPr/>
        </p:nvSpPr>
        <p:spPr>
          <a:xfrm>
            <a:off x="5739259" y="1771857"/>
            <a:ext cx="4212614" cy="2072684"/>
          </a:xfrm>
          <a:prstGeom prst="roundRect">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180000" bIns="72000" rtlCol="0" anchor="ctr" anchorCtr="0"/>
          <a:lstStyle/>
          <a:p>
            <a:r>
              <a:rPr lang="en-GB" sz="1600" dirty="0">
                <a:solidFill>
                  <a:srgbClr val="293B45"/>
                </a:solidFill>
                <a:latin typeface="Noto Sans" charset="0"/>
                <a:ea typeface="Noto Sans" charset="0"/>
                <a:cs typeface="Noto Sans" charset="0"/>
              </a:rPr>
              <a:t>e.g. simultaneous </a:t>
            </a:r>
            <a:r>
              <a:rPr lang="en-GB" sz="1600" dirty="0" smtClean="0">
                <a:solidFill>
                  <a:srgbClr val="293B45"/>
                </a:solidFill>
                <a:latin typeface="Noto Sans" charset="0"/>
                <a:ea typeface="Noto Sans" charset="0"/>
                <a:cs typeface="Noto Sans" charset="0"/>
              </a:rPr>
              <a:t>improvements</a:t>
            </a:r>
            <a:br>
              <a:rPr lang="en-GB" sz="1600" dirty="0" smtClean="0">
                <a:solidFill>
                  <a:srgbClr val="293B45"/>
                </a:solidFill>
                <a:latin typeface="Noto Sans" charset="0"/>
                <a:ea typeface="Noto Sans" charset="0"/>
                <a:cs typeface="Noto Sans" charset="0"/>
              </a:rPr>
            </a:br>
            <a:r>
              <a:rPr lang="en-GB" sz="1600" dirty="0" smtClean="0">
                <a:solidFill>
                  <a:srgbClr val="293B45"/>
                </a:solidFill>
                <a:latin typeface="Noto Sans" charset="0"/>
                <a:ea typeface="Noto Sans" charset="0"/>
                <a:cs typeface="Noto Sans" charset="0"/>
              </a:rPr>
              <a:t>in </a:t>
            </a:r>
            <a:r>
              <a:rPr lang="en-GB" sz="1600" dirty="0">
                <a:solidFill>
                  <a:srgbClr val="293B45"/>
                </a:solidFill>
                <a:latin typeface="Noto Sans" charset="0"/>
                <a:ea typeface="Noto Sans" charset="0"/>
                <a:cs typeface="Noto Sans" charset="0"/>
              </a:rPr>
              <a:t>access to WASH services and healthcare together seem to </a:t>
            </a:r>
            <a:r>
              <a:rPr lang="en-GB" sz="1600" dirty="0" smtClean="0">
                <a:solidFill>
                  <a:srgbClr val="293B45"/>
                </a:solidFill>
                <a:latin typeface="Noto Sans" charset="0"/>
                <a:ea typeface="Noto Sans" charset="0"/>
                <a:cs typeface="Noto Sans" charset="0"/>
              </a:rPr>
              <a:t/>
            </a:r>
            <a:br>
              <a:rPr lang="en-GB" sz="1600" dirty="0" smtClean="0">
                <a:solidFill>
                  <a:srgbClr val="293B45"/>
                </a:solidFill>
                <a:latin typeface="Noto Sans" charset="0"/>
                <a:ea typeface="Noto Sans" charset="0"/>
                <a:cs typeface="Noto Sans" charset="0"/>
              </a:rPr>
            </a:br>
            <a:r>
              <a:rPr lang="en-GB" sz="1600" b="1" dirty="0" smtClean="0">
                <a:solidFill>
                  <a:srgbClr val="293B45"/>
                </a:solidFill>
                <a:latin typeface="Noto Sans" charset="0"/>
                <a:ea typeface="Noto Sans" charset="0"/>
                <a:cs typeface="Noto Sans" charset="0"/>
              </a:rPr>
              <a:t>halve </a:t>
            </a:r>
            <a:r>
              <a:rPr lang="en-GB" sz="1600" b="1" dirty="0">
                <a:solidFill>
                  <a:srgbClr val="293B45"/>
                </a:solidFill>
                <a:latin typeface="Noto Sans" charset="0"/>
                <a:ea typeface="Noto Sans" charset="0"/>
                <a:cs typeface="Noto Sans" charset="0"/>
              </a:rPr>
              <a:t>the probability of </a:t>
            </a:r>
            <a:r>
              <a:rPr lang="en-GB" sz="1600" b="1" dirty="0" smtClean="0">
                <a:solidFill>
                  <a:srgbClr val="293B45"/>
                </a:solidFill>
                <a:latin typeface="Noto Sans" charset="0"/>
                <a:ea typeface="Noto Sans" charset="0"/>
                <a:cs typeface="Noto Sans" charset="0"/>
              </a:rPr>
              <a:t>stunting</a:t>
            </a:r>
            <a:r>
              <a:rPr lang="en-GB" sz="1600" dirty="0" smtClean="0">
                <a:solidFill>
                  <a:srgbClr val="293B45"/>
                </a:solidFill>
                <a:latin typeface="Noto Sans" charset="0"/>
                <a:ea typeface="Noto Sans" charset="0"/>
                <a:cs typeface="Noto Sans" charset="0"/>
              </a:rPr>
              <a:t> </a:t>
            </a:r>
            <a:r>
              <a:rPr lang="en-GB" sz="1600" dirty="0">
                <a:solidFill>
                  <a:srgbClr val="293B45"/>
                </a:solidFill>
                <a:latin typeface="Noto Sans" charset="0"/>
                <a:ea typeface="Noto Sans" charset="0"/>
                <a:cs typeface="Noto Sans" charset="0"/>
              </a:rPr>
              <a:t>compared with access </a:t>
            </a:r>
            <a:r>
              <a:rPr lang="en-GB" sz="1600" dirty="0" smtClean="0">
                <a:solidFill>
                  <a:srgbClr val="293B45"/>
                </a:solidFill>
                <a:latin typeface="Noto Sans" charset="0"/>
                <a:ea typeface="Noto Sans" charset="0"/>
                <a:cs typeface="Noto Sans" charset="0"/>
              </a:rPr>
              <a:t>to </a:t>
            </a:r>
            <a:r>
              <a:rPr lang="en-GB" sz="1600" dirty="0">
                <a:solidFill>
                  <a:srgbClr val="293B45"/>
                </a:solidFill>
                <a:latin typeface="Noto Sans" charset="0"/>
                <a:ea typeface="Noto Sans" charset="0"/>
                <a:cs typeface="Noto Sans" charset="0"/>
              </a:rPr>
              <a:t>WASH alone.</a:t>
            </a:r>
          </a:p>
        </p:txBody>
      </p:sp>
      <p:sp>
        <p:nvSpPr>
          <p:cNvPr id="8" name="Rounded Rectangle 7"/>
          <p:cNvSpPr/>
          <p:nvPr/>
        </p:nvSpPr>
        <p:spPr>
          <a:xfrm>
            <a:off x="483278" y="4278921"/>
            <a:ext cx="4014581" cy="1932833"/>
          </a:xfrm>
          <a:prstGeom prst="round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ctr" anchorCtr="0"/>
          <a:lstStyle/>
          <a:p>
            <a:r>
              <a:rPr lang="en-GB" sz="1600" dirty="0">
                <a:solidFill>
                  <a:srgbClr val="293B45"/>
                </a:solidFill>
                <a:latin typeface="Noto Sans" charset="0"/>
                <a:ea typeface="Noto Sans" charset="0"/>
                <a:cs typeface="Noto Sans" charset="0"/>
              </a:rPr>
              <a:t>Countries in Sub-Saharan Africa and South Asia that have not tackled child stunting are facing punishing economic losses of up </a:t>
            </a:r>
            <a:r>
              <a:rPr lang="en-GB" sz="1600" dirty="0" smtClean="0">
                <a:solidFill>
                  <a:srgbClr val="293B45"/>
                </a:solidFill>
                <a:latin typeface="Noto Sans" charset="0"/>
                <a:ea typeface="Noto Sans" charset="0"/>
                <a:cs typeface="Noto Sans" charset="0"/>
              </a:rPr>
              <a:t/>
            </a:r>
            <a:br>
              <a:rPr lang="en-GB" sz="1600" dirty="0" smtClean="0">
                <a:solidFill>
                  <a:srgbClr val="293B45"/>
                </a:solidFill>
                <a:latin typeface="Noto Sans" charset="0"/>
                <a:ea typeface="Noto Sans" charset="0"/>
                <a:cs typeface="Noto Sans" charset="0"/>
              </a:rPr>
            </a:br>
            <a:r>
              <a:rPr lang="en-GB" sz="1600" dirty="0" smtClean="0">
                <a:solidFill>
                  <a:srgbClr val="293B45"/>
                </a:solidFill>
                <a:latin typeface="Noto Sans" charset="0"/>
                <a:ea typeface="Noto Sans" charset="0"/>
                <a:cs typeface="Noto Sans" charset="0"/>
              </a:rPr>
              <a:t>to </a:t>
            </a:r>
            <a:r>
              <a:rPr lang="en-GB" sz="1600" b="1" dirty="0">
                <a:solidFill>
                  <a:srgbClr val="293B45"/>
                </a:solidFill>
                <a:latin typeface="Noto Sans" charset="0"/>
                <a:ea typeface="Noto Sans" charset="0"/>
                <a:cs typeface="Noto Sans" charset="0"/>
              </a:rPr>
              <a:t>9–10% of GDP per capita</a:t>
            </a:r>
            <a:r>
              <a:rPr lang="en-GB" sz="1600" dirty="0">
                <a:solidFill>
                  <a:srgbClr val="293B45"/>
                </a:solidFill>
                <a:latin typeface="Noto Sans" charset="0"/>
                <a:ea typeface="Noto Sans" charset="0"/>
                <a:cs typeface="Noto Sans" charset="0"/>
              </a:rPr>
              <a:t>.</a:t>
            </a:r>
          </a:p>
        </p:txBody>
      </p:sp>
      <p:sp>
        <p:nvSpPr>
          <p:cNvPr id="10" name="Rounded Rectangle 9"/>
          <p:cNvSpPr/>
          <p:nvPr/>
        </p:nvSpPr>
        <p:spPr>
          <a:xfrm>
            <a:off x="5739259" y="4280001"/>
            <a:ext cx="4212615" cy="1930299"/>
          </a:xfrm>
          <a:prstGeom prst="roundRect">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ctr" anchorCtr="0"/>
          <a:lstStyle/>
          <a:p>
            <a:r>
              <a:rPr lang="en-GB" sz="1600" dirty="0">
                <a:solidFill>
                  <a:srgbClr val="293B45"/>
                </a:solidFill>
                <a:latin typeface="Noto Sans" charset="0"/>
                <a:ea typeface="Noto Sans" charset="0"/>
                <a:cs typeface="Noto Sans" charset="0"/>
              </a:rPr>
              <a:t>Delivering integrated nutrition and WASH could help to create a more </a:t>
            </a:r>
            <a:r>
              <a:rPr lang="en-GB" sz="1600" b="1" dirty="0">
                <a:solidFill>
                  <a:srgbClr val="293B45"/>
                </a:solidFill>
                <a:latin typeface="Noto Sans" charset="0"/>
                <a:ea typeface="Noto Sans" charset="0"/>
                <a:cs typeface="Noto Sans" charset="0"/>
              </a:rPr>
              <a:t>productive workforce and economic </a:t>
            </a:r>
            <a:r>
              <a:rPr lang="en-GB" sz="1600" b="1" dirty="0" smtClean="0">
                <a:solidFill>
                  <a:srgbClr val="293B45"/>
                </a:solidFill>
                <a:latin typeface="Noto Sans" charset="0"/>
                <a:ea typeface="Noto Sans" charset="0"/>
                <a:cs typeface="Noto Sans" charset="0"/>
              </a:rPr>
              <a:t>growth.</a:t>
            </a:r>
            <a:endParaRPr lang="en-GB" sz="1600" dirty="0">
              <a:solidFill>
                <a:srgbClr val="293B45"/>
              </a:solidFill>
              <a:latin typeface="Noto Sans" charset="0"/>
              <a:ea typeface="Noto Sans" charset="0"/>
              <a:cs typeface="Noto Sans" charset="0"/>
            </a:endParaRPr>
          </a:p>
        </p:txBody>
      </p:sp>
      <p:grpSp>
        <p:nvGrpSpPr>
          <p:cNvPr id="25" name="Group 24"/>
          <p:cNvGrpSpPr/>
          <p:nvPr/>
        </p:nvGrpSpPr>
        <p:grpSpPr>
          <a:xfrm>
            <a:off x="-6" y="457203"/>
            <a:ext cx="2823035" cy="449678"/>
            <a:chOff x="-6" y="457203"/>
            <a:chExt cx="2838621" cy="449678"/>
          </a:xfrm>
        </p:grpSpPr>
        <p:sp>
          <p:nvSpPr>
            <p:cNvPr id="12" name="Round Same Side Corner Rectangle 11"/>
            <p:cNvSpPr/>
            <p:nvPr/>
          </p:nvSpPr>
          <p:spPr>
            <a:xfrm rot="5400000">
              <a:off x="1194466" y="-737269"/>
              <a:ext cx="449678"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 y="486892"/>
              <a:ext cx="2663693" cy="400110"/>
            </a:xfrm>
            <a:prstGeom prst="rect">
              <a:avLst/>
            </a:prstGeom>
          </p:spPr>
          <p:txBody>
            <a:bodyPr wrap="square">
              <a:spAutoFit/>
            </a:bodyPr>
            <a:lstStyle/>
            <a:p>
              <a:pPr algn="r"/>
              <a:r>
                <a:rPr lang="en-GB" sz="2000" b="1" dirty="0" smtClean="0">
                  <a:solidFill>
                    <a:srgbClr val="293B45"/>
                  </a:solidFill>
                  <a:latin typeface="Noto Sans" charset="0"/>
                  <a:ea typeface="Noto Sans" charset="0"/>
                  <a:cs typeface="Noto Sans" charset="0"/>
                </a:rPr>
                <a:t>OPPORTUNITIES</a:t>
              </a:r>
              <a:endParaRPr lang="en-US" b="1" dirty="0">
                <a:solidFill>
                  <a:srgbClr val="293B45"/>
                </a:solidFill>
                <a:latin typeface="Noto Sans" charset="0"/>
                <a:ea typeface="Noto Sans" charset="0"/>
                <a:cs typeface="Noto Sans" charset="0"/>
              </a:endParaRPr>
            </a:p>
          </p:txBody>
        </p:sp>
      </p:gr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3603" y="2510414"/>
            <a:ext cx="1046898" cy="70089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3603" y="4894669"/>
            <a:ext cx="1046898" cy="700891"/>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4566" y="4309105"/>
            <a:ext cx="1783734" cy="1770830"/>
          </a:xfrm>
          <a:prstGeom prst="rect">
            <a:avLst/>
          </a:prstGeom>
        </p:spPr>
      </p:pic>
    </p:spTree>
    <p:extLst>
      <p:ext uri="{BB962C8B-B14F-4D97-AF65-F5344CB8AC3E}">
        <p14:creationId xmlns:p14="http://schemas.microsoft.com/office/powerpoint/2010/main" val="8639595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0000">
                                          <p:cBhvr additive="base">
                                            <p:cTn id="7" dur="10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accel="50000" decel="5000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0082 0.00116 L 0.05964 0.00116 " pathEditMode="relative" rAng="0" ptsTypes="AA">
                                          <p:cBhvr>
                                            <p:cTn id="18" dur="1000" fill="hold"/>
                                            <p:tgtEl>
                                              <p:spTgt spid="20"/>
                                            </p:tgtEl>
                                            <p:attrNameLst>
                                              <p:attrName>ppt_x</p:attrName>
                                              <p:attrName>ppt_y</p:attrName>
                                            </p:attrNameLst>
                                          </p:cBhvr>
                                          <p:rCtr x="3385" y="0"/>
                                        </p:animMotion>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0.0082 0.00116 L 0.05964 0.00116 " pathEditMode="relative" rAng="0" ptsTypes="AA">
                                          <p:cBhvr>
                                            <p:cTn id="34" dur="1000" fill="hold"/>
                                            <p:tgtEl>
                                              <p:spTgt spid="21"/>
                                            </p:tgtEl>
                                            <p:attrNameLst>
                                              <p:attrName>ppt_x</p:attrName>
                                              <p:attrName>ppt_y</p:attrName>
                                            </p:attrNameLst>
                                          </p:cBhvr>
                                          <p:rCtr x="3385" y="0"/>
                                        </p:animMotion>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2" presetClass="entr" presetSubtype="2"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accel="50000" decel="5000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0082 0.00116 L 0.05964 0.00116 " pathEditMode="relative" rAng="0" ptsTypes="AA">
                                          <p:cBhvr>
                                            <p:cTn id="18" dur="1000" fill="hold"/>
                                            <p:tgtEl>
                                              <p:spTgt spid="20"/>
                                            </p:tgtEl>
                                            <p:attrNameLst>
                                              <p:attrName>ppt_x</p:attrName>
                                              <p:attrName>ppt_y</p:attrName>
                                            </p:attrNameLst>
                                          </p:cBhvr>
                                          <p:rCtr x="3385" y="0"/>
                                        </p:animMotion>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0.0082 0.00116 L 0.05964 0.00116 " pathEditMode="relative" rAng="0" ptsTypes="AA">
                                          <p:cBhvr>
                                            <p:cTn id="34" dur="1000" fill="hold"/>
                                            <p:tgtEl>
                                              <p:spTgt spid="21"/>
                                            </p:tgtEl>
                                            <p:attrNameLst>
                                              <p:attrName>ppt_x</p:attrName>
                                              <p:attrName>ppt_y</p:attrName>
                                            </p:attrNameLst>
                                          </p:cBhvr>
                                          <p:rCtr x="3385" y="0"/>
                                        </p:animMotion>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2" presetClass="entr" presetSubtype="2"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 y="457203"/>
            <a:ext cx="3410864" cy="449678"/>
            <a:chOff x="-6" y="457203"/>
            <a:chExt cx="2838621" cy="449678"/>
          </a:xfrm>
        </p:grpSpPr>
        <p:sp>
          <p:nvSpPr>
            <p:cNvPr id="8" name="Round Same Side Corner Rectangle 7"/>
            <p:cNvSpPr/>
            <p:nvPr/>
          </p:nvSpPr>
          <p:spPr>
            <a:xfrm rot="5400000">
              <a:off x="1194466" y="-737269"/>
              <a:ext cx="449678"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 y="486892"/>
              <a:ext cx="2663693" cy="400110"/>
            </a:xfrm>
            <a:prstGeom prst="rect">
              <a:avLst/>
            </a:prstGeom>
          </p:spPr>
          <p:txBody>
            <a:bodyPr wrap="square">
              <a:spAutoFit/>
            </a:bodyPr>
            <a:lstStyle/>
            <a:p>
              <a:pPr algn="r"/>
              <a:r>
                <a:rPr lang="en-GB" sz="2000" b="1" dirty="0" smtClean="0">
                  <a:solidFill>
                    <a:srgbClr val="293B45"/>
                  </a:solidFill>
                  <a:latin typeface="Noto Sans" charset="0"/>
                  <a:ea typeface="Noto Sans" charset="0"/>
                  <a:cs typeface="Noto Sans" charset="0"/>
                </a:rPr>
                <a:t>WHY INTEGRATE?</a:t>
              </a:r>
              <a:endParaRPr lang="en-US" b="1" dirty="0">
                <a:solidFill>
                  <a:srgbClr val="293B45"/>
                </a:solidFill>
                <a:latin typeface="Noto Sans" charset="0"/>
                <a:ea typeface="Noto Sans" charset="0"/>
                <a:cs typeface="Noto Sans" charset="0"/>
              </a:endParaRPr>
            </a:p>
          </p:txBody>
        </p:sp>
      </p:grpSp>
      <p:sp>
        <p:nvSpPr>
          <p:cNvPr id="14" name="Rounded Rectangle 13"/>
          <p:cNvSpPr/>
          <p:nvPr/>
        </p:nvSpPr>
        <p:spPr>
          <a:xfrm>
            <a:off x="838201" y="1340229"/>
            <a:ext cx="2846568" cy="1721023"/>
          </a:xfrm>
          <a:prstGeom prst="roundRect">
            <a:avLst>
              <a:gd name="adj" fmla="val 5371"/>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en-GB" sz="2800" b="1" dirty="0" smtClean="0">
                <a:solidFill>
                  <a:srgbClr val="293B45"/>
                </a:solidFill>
                <a:latin typeface="Noto Sans" charset="0"/>
                <a:ea typeface="Noto Sans" charset="0"/>
                <a:cs typeface="Noto Sans" charset="0"/>
              </a:rPr>
              <a:t>289,000</a:t>
            </a:r>
            <a:r>
              <a:rPr lang="en-GB" sz="1400" b="1" dirty="0" smtClean="0">
                <a:solidFill>
                  <a:srgbClr val="293B45"/>
                </a:solidFill>
                <a:latin typeface="Noto Sans" charset="0"/>
                <a:ea typeface="Noto Sans" charset="0"/>
                <a:cs typeface="Noto Sans" charset="0"/>
              </a:rPr>
              <a:t> </a:t>
            </a:r>
            <a:br>
              <a:rPr lang="en-GB" sz="1400" b="1" dirty="0" smtClean="0">
                <a:solidFill>
                  <a:srgbClr val="293B45"/>
                </a:solidFill>
                <a:latin typeface="Noto Sans" charset="0"/>
                <a:ea typeface="Noto Sans" charset="0"/>
                <a:cs typeface="Noto Sans" charset="0"/>
              </a:rPr>
            </a:br>
            <a:r>
              <a:rPr lang="en-GB" sz="1400" b="1" dirty="0" smtClean="0">
                <a:solidFill>
                  <a:srgbClr val="293B45"/>
                </a:solidFill>
                <a:latin typeface="Noto Sans" charset="0"/>
                <a:ea typeface="Noto Sans" charset="0"/>
                <a:cs typeface="Noto Sans" charset="0"/>
              </a:rPr>
              <a:t>children die every year </a:t>
            </a:r>
            <a:r>
              <a:rPr lang="en-GB" sz="1400" dirty="0" smtClean="0">
                <a:solidFill>
                  <a:srgbClr val="293B45"/>
                </a:solidFill>
                <a:latin typeface="Noto Sans" charset="0"/>
                <a:ea typeface="Noto Sans" charset="0"/>
                <a:cs typeface="Noto Sans" charset="0"/>
              </a:rPr>
              <a:t>from diarrhoeal diseases caused by poor WASH– </a:t>
            </a:r>
            <a:r>
              <a:rPr lang="en-GB" sz="1400" b="1" dirty="0" smtClean="0">
                <a:solidFill>
                  <a:srgbClr val="293B45"/>
                </a:solidFill>
                <a:latin typeface="Noto Sans" charset="0"/>
                <a:ea typeface="Noto Sans" charset="0"/>
                <a:cs typeface="Noto Sans" charset="0"/>
              </a:rPr>
              <a:t>one child every two minutes.</a:t>
            </a:r>
            <a:endParaRPr lang="en-GB" sz="1400" b="1" dirty="0">
              <a:solidFill>
                <a:srgbClr val="293B45"/>
              </a:solidFill>
              <a:latin typeface="Noto Sans" charset="0"/>
              <a:ea typeface="Noto Sans" charset="0"/>
              <a:cs typeface="Noto Sans" charset="0"/>
            </a:endParaRPr>
          </a:p>
        </p:txBody>
      </p:sp>
      <p:sp>
        <p:nvSpPr>
          <p:cNvPr id="20" name="Rounded Rectangle 19"/>
          <p:cNvSpPr/>
          <p:nvPr/>
        </p:nvSpPr>
        <p:spPr>
          <a:xfrm>
            <a:off x="3772230" y="1355743"/>
            <a:ext cx="2902228" cy="2518581"/>
          </a:xfrm>
          <a:prstGeom prst="roundRect">
            <a:avLst>
              <a:gd name="adj" fmla="val 4354"/>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pPr lvl="0"/>
            <a:r>
              <a:rPr lang="en-GB" sz="2800" b="1" dirty="0" smtClean="0">
                <a:solidFill>
                  <a:srgbClr val="293B45"/>
                </a:solidFill>
                <a:latin typeface="Noto Sans" charset="0"/>
                <a:ea typeface="Noto Sans" charset="0"/>
                <a:cs typeface="Noto Sans" charset="0"/>
              </a:rPr>
              <a:t>155 million </a:t>
            </a:r>
            <a:r>
              <a:rPr lang="en-GB" sz="1400" b="1" dirty="0" smtClean="0">
                <a:solidFill>
                  <a:srgbClr val="293B45"/>
                </a:solidFill>
                <a:latin typeface="Noto Sans" charset="0"/>
                <a:ea typeface="Noto Sans" charset="0"/>
                <a:cs typeface="Noto Sans" charset="0"/>
              </a:rPr>
              <a:t>children under five are stunted, </a:t>
            </a:r>
            <a:r>
              <a:rPr lang="en-GB" sz="1400" dirty="0" smtClean="0">
                <a:solidFill>
                  <a:srgbClr val="293B45"/>
                </a:solidFill>
                <a:latin typeface="Noto Sans" charset="0"/>
                <a:ea typeface="Noto Sans" charset="0"/>
                <a:cs typeface="Noto Sans" charset="0"/>
              </a:rPr>
              <a:t>their cognitive </a:t>
            </a:r>
            <a:br>
              <a:rPr lang="en-GB" sz="1400" dirty="0" smtClean="0">
                <a:solidFill>
                  <a:srgbClr val="293B45"/>
                </a:solidFill>
                <a:latin typeface="Noto Sans" charset="0"/>
                <a:ea typeface="Noto Sans" charset="0"/>
                <a:cs typeface="Noto Sans" charset="0"/>
              </a:rPr>
            </a:br>
            <a:r>
              <a:rPr lang="en-GB" sz="1400" dirty="0" smtClean="0">
                <a:solidFill>
                  <a:srgbClr val="293B45"/>
                </a:solidFill>
                <a:latin typeface="Noto Sans" charset="0"/>
                <a:ea typeface="Noto Sans" charset="0"/>
                <a:cs typeface="Noto Sans" charset="0"/>
              </a:rPr>
              <a:t>and physical development damaged irreversibly by chronic malnutrition. Stunting is often connected to infections caused by </a:t>
            </a:r>
            <a:br>
              <a:rPr lang="en-GB" sz="1400" dirty="0" smtClean="0">
                <a:solidFill>
                  <a:srgbClr val="293B45"/>
                </a:solidFill>
                <a:latin typeface="Noto Sans" charset="0"/>
                <a:ea typeface="Noto Sans" charset="0"/>
                <a:cs typeface="Noto Sans" charset="0"/>
              </a:rPr>
            </a:br>
            <a:r>
              <a:rPr lang="en-GB" sz="1400" dirty="0" smtClean="0">
                <a:solidFill>
                  <a:srgbClr val="293B45"/>
                </a:solidFill>
                <a:latin typeface="Noto Sans" charset="0"/>
                <a:ea typeface="Noto Sans" charset="0"/>
                <a:cs typeface="Noto Sans" charset="0"/>
              </a:rPr>
              <a:t>poor WASH.</a:t>
            </a:r>
            <a:endParaRPr lang="en-GB" sz="1400" dirty="0">
              <a:solidFill>
                <a:srgbClr val="293B45"/>
              </a:solidFill>
              <a:latin typeface="Noto Sans" charset="0"/>
              <a:ea typeface="Noto Sans" charset="0"/>
              <a:cs typeface="Noto Sans" charset="0"/>
            </a:endParaRPr>
          </a:p>
        </p:txBody>
      </p:sp>
      <p:sp>
        <p:nvSpPr>
          <p:cNvPr id="21" name="Rounded Rectangle 20"/>
          <p:cNvSpPr/>
          <p:nvPr/>
        </p:nvSpPr>
        <p:spPr>
          <a:xfrm>
            <a:off x="3772230" y="3940115"/>
            <a:ext cx="2902228" cy="2570076"/>
          </a:xfrm>
          <a:prstGeom prst="roundRect">
            <a:avLst>
              <a:gd name="adj" fmla="val 4292"/>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pPr lvl="0"/>
            <a:r>
              <a:rPr lang="en-GB" sz="2800" b="1" dirty="0" smtClean="0">
                <a:solidFill>
                  <a:srgbClr val="293B45"/>
                </a:solidFill>
                <a:latin typeface="Noto Sans" charset="0"/>
                <a:ea typeface="Noto Sans" charset="0"/>
                <a:cs typeface="Noto Sans" charset="0"/>
              </a:rPr>
              <a:t>More than </a:t>
            </a:r>
            <a:br>
              <a:rPr lang="en-GB" sz="2800" b="1" dirty="0" smtClean="0">
                <a:solidFill>
                  <a:srgbClr val="293B45"/>
                </a:solidFill>
                <a:latin typeface="Noto Sans" charset="0"/>
                <a:ea typeface="Noto Sans" charset="0"/>
                <a:cs typeface="Noto Sans" charset="0"/>
              </a:rPr>
            </a:br>
            <a:r>
              <a:rPr lang="en-GB" sz="2800" b="1" dirty="0" smtClean="0">
                <a:solidFill>
                  <a:srgbClr val="293B45"/>
                </a:solidFill>
                <a:latin typeface="Noto Sans" charset="0"/>
                <a:ea typeface="Noto Sans" charset="0"/>
                <a:cs typeface="Noto Sans" charset="0"/>
              </a:rPr>
              <a:t>a third </a:t>
            </a:r>
            <a:br>
              <a:rPr lang="en-GB" sz="2800" b="1" dirty="0" smtClean="0">
                <a:solidFill>
                  <a:srgbClr val="293B45"/>
                </a:solidFill>
                <a:latin typeface="Noto Sans" charset="0"/>
                <a:ea typeface="Noto Sans" charset="0"/>
                <a:cs typeface="Noto Sans" charset="0"/>
              </a:rPr>
            </a:br>
            <a:r>
              <a:rPr lang="en-GB" sz="1400" b="1" dirty="0" smtClean="0">
                <a:solidFill>
                  <a:srgbClr val="293B45"/>
                </a:solidFill>
                <a:latin typeface="Noto Sans" charset="0"/>
                <a:ea typeface="Noto Sans" charset="0"/>
                <a:cs typeface="Noto Sans" charset="0"/>
              </a:rPr>
              <a:t>of healthcare facilities </a:t>
            </a:r>
            <a:r>
              <a:rPr lang="en-GB" sz="1400" dirty="0" smtClean="0">
                <a:solidFill>
                  <a:srgbClr val="293B45"/>
                </a:solidFill>
                <a:latin typeface="Noto Sans" charset="0"/>
                <a:ea typeface="Noto Sans" charset="0"/>
                <a:cs typeface="Noto Sans" charset="0"/>
              </a:rPr>
              <a:t>in low- and middle-income countries do not have an improved water source. </a:t>
            </a:r>
            <a:endParaRPr lang="en-GB" sz="1400" dirty="0">
              <a:solidFill>
                <a:srgbClr val="293B45"/>
              </a:solidFill>
              <a:latin typeface="Noto Sans" charset="0"/>
              <a:ea typeface="Noto Sans" charset="0"/>
              <a:cs typeface="Noto Sans" charset="0"/>
            </a:endParaRPr>
          </a:p>
        </p:txBody>
      </p:sp>
      <p:sp>
        <p:nvSpPr>
          <p:cNvPr id="22" name="Rounded Rectangle 21"/>
          <p:cNvSpPr/>
          <p:nvPr/>
        </p:nvSpPr>
        <p:spPr>
          <a:xfrm>
            <a:off x="838201" y="3148717"/>
            <a:ext cx="2840825" cy="2035534"/>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en-GB" sz="2800" b="1" dirty="0">
                <a:solidFill>
                  <a:srgbClr val="293B45"/>
                </a:solidFill>
                <a:latin typeface="Noto Sans" charset="0"/>
                <a:ea typeface="Noto Sans" charset="0"/>
                <a:cs typeface="Noto Sans" charset="0"/>
              </a:rPr>
              <a:t>1 in 3 people </a:t>
            </a:r>
            <a:r>
              <a:rPr lang="en-GB" sz="1400" b="1" dirty="0">
                <a:solidFill>
                  <a:srgbClr val="293B45"/>
                </a:solidFill>
                <a:latin typeface="Noto Sans" charset="0"/>
                <a:ea typeface="Noto Sans" charset="0"/>
                <a:cs typeface="Noto Sans" charset="0"/>
              </a:rPr>
              <a:t/>
            </a:r>
            <a:br>
              <a:rPr lang="en-GB" sz="1400" b="1" dirty="0">
                <a:solidFill>
                  <a:srgbClr val="293B45"/>
                </a:solidFill>
                <a:latin typeface="Noto Sans" charset="0"/>
                <a:ea typeface="Noto Sans" charset="0"/>
                <a:cs typeface="Noto Sans" charset="0"/>
              </a:rPr>
            </a:br>
            <a:r>
              <a:rPr lang="en-GB" sz="2800" b="1" dirty="0">
                <a:solidFill>
                  <a:srgbClr val="293B45"/>
                </a:solidFill>
                <a:latin typeface="Noto Sans" charset="0"/>
                <a:ea typeface="Noto Sans" charset="0"/>
                <a:cs typeface="Noto Sans" charset="0"/>
              </a:rPr>
              <a:t>(2.3 billion) </a:t>
            </a:r>
            <a:br>
              <a:rPr lang="en-GB" sz="2800" b="1" dirty="0">
                <a:solidFill>
                  <a:srgbClr val="293B45"/>
                </a:solidFill>
                <a:latin typeface="Noto Sans" charset="0"/>
                <a:ea typeface="Noto Sans" charset="0"/>
                <a:cs typeface="Noto Sans" charset="0"/>
              </a:rPr>
            </a:br>
            <a:r>
              <a:rPr lang="en-GB" sz="1400" dirty="0">
                <a:solidFill>
                  <a:srgbClr val="293B45"/>
                </a:solidFill>
                <a:latin typeface="Noto Sans" charset="0"/>
                <a:ea typeface="Noto Sans" charset="0"/>
                <a:cs typeface="Noto Sans" charset="0"/>
              </a:rPr>
              <a:t>do not have a decent </a:t>
            </a:r>
            <a:r>
              <a:rPr lang="en-GB" sz="1400" dirty="0" smtClean="0">
                <a:solidFill>
                  <a:srgbClr val="293B45"/>
                </a:solidFill>
                <a:latin typeface="Noto Sans" charset="0"/>
                <a:ea typeface="Noto Sans" charset="0"/>
                <a:cs typeface="Noto Sans" charset="0"/>
              </a:rPr>
              <a:t>toilet.</a:t>
            </a:r>
            <a:endParaRPr lang="en-GB" sz="1400" dirty="0">
              <a:solidFill>
                <a:srgbClr val="293B45"/>
              </a:solidFill>
              <a:latin typeface="Noto Sans" charset="0"/>
              <a:ea typeface="Noto Sans" charset="0"/>
              <a:cs typeface="Noto Sans" charset="0"/>
            </a:endParaRPr>
          </a:p>
        </p:txBody>
      </p:sp>
      <p:sp>
        <p:nvSpPr>
          <p:cNvPr id="23" name="Rounded Rectangle 22"/>
          <p:cNvSpPr/>
          <p:nvPr/>
        </p:nvSpPr>
        <p:spPr>
          <a:xfrm>
            <a:off x="838200" y="5271717"/>
            <a:ext cx="2840825" cy="1238474"/>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en-GB" sz="2600" b="1" dirty="0">
                <a:solidFill>
                  <a:srgbClr val="293B45"/>
                </a:solidFill>
                <a:latin typeface="Noto Sans" charset="0"/>
                <a:ea typeface="Noto Sans" charset="0"/>
                <a:cs typeface="Noto Sans" charset="0"/>
              </a:rPr>
              <a:t>1 in </a:t>
            </a:r>
            <a:r>
              <a:rPr lang="en-GB" sz="2600" b="1" dirty="0" smtClean="0">
                <a:solidFill>
                  <a:srgbClr val="293B45"/>
                </a:solidFill>
                <a:latin typeface="Noto Sans" charset="0"/>
                <a:ea typeface="Noto Sans" charset="0"/>
                <a:cs typeface="Noto Sans" charset="0"/>
              </a:rPr>
              <a:t>9 people </a:t>
            </a:r>
          </a:p>
          <a:p>
            <a:r>
              <a:rPr lang="en-GB" sz="1400" b="1" dirty="0" smtClean="0">
                <a:solidFill>
                  <a:srgbClr val="293B45"/>
                </a:solidFill>
                <a:latin typeface="Noto Sans" charset="0"/>
                <a:ea typeface="Noto Sans" charset="0"/>
                <a:cs typeface="Noto Sans" charset="0"/>
              </a:rPr>
              <a:t>(</a:t>
            </a:r>
            <a:r>
              <a:rPr lang="en-GB" sz="1400" b="1" dirty="0">
                <a:solidFill>
                  <a:srgbClr val="293B45"/>
                </a:solidFill>
                <a:latin typeface="Noto Sans" charset="0"/>
                <a:ea typeface="Noto Sans" charset="0"/>
                <a:cs typeface="Noto Sans" charset="0"/>
              </a:rPr>
              <a:t>844 million) </a:t>
            </a:r>
            <a:r>
              <a:rPr lang="en-GB" sz="1400" dirty="0">
                <a:solidFill>
                  <a:srgbClr val="293B45"/>
                </a:solidFill>
                <a:latin typeface="Noto Sans" charset="0"/>
                <a:ea typeface="Noto Sans" charset="0"/>
                <a:cs typeface="Noto Sans" charset="0"/>
              </a:rPr>
              <a:t>don’t have clean </a:t>
            </a:r>
            <a:r>
              <a:rPr lang="en-GB" sz="1400" dirty="0" smtClean="0">
                <a:solidFill>
                  <a:srgbClr val="293B45"/>
                </a:solidFill>
                <a:latin typeface="Noto Sans" charset="0"/>
                <a:ea typeface="Noto Sans" charset="0"/>
                <a:cs typeface="Noto Sans" charset="0"/>
              </a:rPr>
              <a:t>water</a:t>
            </a:r>
            <a:r>
              <a:rPr lang="en-GB" sz="1400" dirty="0">
                <a:solidFill>
                  <a:srgbClr val="293B45"/>
                </a:solidFill>
                <a:latin typeface="Noto Sans" charset="0"/>
                <a:ea typeface="Noto Sans" charset="0"/>
                <a:cs typeface="Noto Sans" charset="0"/>
              </a:rPr>
              <a:t> </a:t>
            </a:r>
            <a:r>
              <a:rPr lang="en-GB" sz="1400" dirty="0" smtClean="0">
                <a:solidFill>
                  <a:srgbClr val="293B45"/>
                </a:solidFill>
                <a:latin typeface="Noto Sans" charset="0"/>
                <a:ea typeface="Noto Sans" charset="0"/>
                <a:cs typeface="Noto Sans" charset="0"/>
              </a:rPr>
              <a:t>close to home.</a:t>
            </a:r>
            <a:endParaRPr lang="en-GB" sz="1400" dirty="0">
              <a:solidFill>
                <a:srgbClr val="293B45"/>
              </a:solidFill>
              <a:latin typeface="Noto Sans" charset="0"/>
              <a:ea typeface="Noto Sans" charset="0"/>
              <a:cs typeface="Noto Sans" charset="0"/>
            </a:endParaRPr>
          </a:p>
        </p:txBody>
      </p:sp>
      <p:sp>
        <p:nvSpPr>
          <p:cNvPr id="25" name="TextBox 24"/>
          <p:cNvSpPr txBox="1"/>
          <p:nvPr/>
        </p:nvSpPr>
        <p:spPr>
          <a:xfrm>
            <a:off x="7220856" y="1355743"/>
            <a:ext cx="4132944" cy="1446550"/>
          </a:xfrm>
          <a:prstGeom prst="rect">
            <a:avLst/>
          </a:prstGeom>
          <a:noFill/>
        </p:spPr>
        <p:txBody>
          <a:bodyPr wrap="square" rtlCol="0">
            <a:spAutoFit/>
          </a:bodyPr>
          <a:lstStyle/>
          <a:p>
            <a:r>
              <a:rPr lang="en-GB" sz="1400" dirty="0">
                <a:solidFill>
                  <a:srgbClr val="293B45"/>
                </a:solidFill>
                <a:latin typeface="Noto Sans" charset="0"/>
                <a:ea typeface="Noto Sans" charset="0"/>
                <a:cs typeface="Noto Sans" charset="0"/>
              </a:rPr>
              <a:t>Dirty water, inadequate sanitation and poor hygiene are closely associated with the leading causes of under-five child death (mortality) and illness (morbidity), including diarrhoeal diseases, pneumonia and malnutrition. </a:t>
            </a:r>
          </a:p>
          <a:p>
            <a:endParaRPr lang="en-US" dirty="0">
              <a:solidFill>
                <a:srgbClr val="293B45"/>
              </a:solidFill>
            </a:endParaRPr>
          </a:p>
        </p:txBody>
      </p:sp>
      <p:grpSp>
        <p:nvGrpSpPr>
          <p:cNvPr id="33" name="Group 32"/>
          <p:cNvGrpSpPr/>
          <p:nvPr/>
        </p:nvGrpSpPr>
        <p:grpSpPr>
          <a:xfrm>
            <a:off x="7086118" y="2802292"/>
            <a:ext cx="5105882" cy="2749420"/>
            <a:chOff x="7086118" y="2802292"/>
            <a:chExt cx="5105882" cy="2749420"/>
          </a:xfrm>
        </p:grpSpPr>
        <p:sp>
          <p:nvSpPr>
            <p:cNvPr id="29" name="Round Same Side Corner Rectangle 28"/>
            <p:cNvSpPr/>
            <p:nvPr/>
          </p:nvSpPr>
          <p:spPr>
            <a:xfrm rot="16200000">
              <a:off x="8331719" y="1691430"/>
              <a:ext cx="2749420" cy="4971143"/>
            </a:xfrm>
            <a:prstGeom prst="round2SameRect">
              <a:avLst>
                <a:gd name="adj1" fmla="val 5846"/>
                <a:gd name="adj2" fmla="val 0"/>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795407" y="2973959"/>
              <a:ext cx="3558394" cy="646331"/>
            </a:xfrm>
            <a:prstGeom prst="rect">
              <a:avLst/>
            </a:prstGeom>
          </p:spPr>
          <p:txBody>
            <a:bodyPr wrap="square">
              <a:spAutoFit/>
            </a:bodyPr>
            <a:lstStyle/>
            <a:p>
              <a:r>
                <a:rPr lang="en-GB" b="1" dirty="0">
                  <a:solidFill>
                    <a:srgbClr val="293B45"/>
                  </a:solidFill>
                </a:rPr>
                <a:t>58% of child deaths </a:t>
              </a:r>
              <a:r>
                <a:rPr lang="en-GB" dirty="0">
                  <a:solidFill>
                    <a:srgbClr val="293B45"/>
                  </a:solidFill>
                </a:rPr>
                <a:t>from diarrhoeal diseases are caused by poor WASH.</a:t>
              </a:r>
            </a:p>
          </p:txBody>
        </p:sp>
        <p:sp>
          <p:nvSpPr>
            <p:cNvPr id="27" name="Rectangle 26"/>
            <p:cNvSpPr/>
            <p:nvPr/>
          </p:nvSpPr>
          <p:spPr>
            <a:xfrm>
              <a:off x="7795406" y="3706630"/>
              <a:ext cx="3558394" cy="923330"/>
            </a:xfrm>
            <a:prstGeom prst="rect">
              <a:avLst/>
            </a:prstGeom>
          </p:spPr>
          <p:txBody>
            <a:bodyPr wrap="square">
              <a:spAutoFit/>
            </a:bodyPr>
            <a:lstStyle/>
            <a:p>
              <a:r>
                <a:rPr lang="en-GB" dirty="0">
                  <a:solidFill>
                    <a:srgbClr val="293B45"/>
                  </a:solidFill>
                </a:rPr>
                <a:t>An estimated </a:t>
              </a:r>
              <a:r>
                <a:rPr lang="en-GB" b="1" dirty="0">
                  <a:solidFill>
                    <a:srgbClr val="293B45"/>
                  </a:solidFill>
                </a:rPr>
                <a:t>half of all undernutrition </a:t>
              </a:r>
              <a:r>
                <a:rPr lang="en-GB" dirty="0">
                  <a:solidFill>
                    <a:srgbClr val="293B45"/>
                  </a:solidFill>
                </a:rPr>
                <a:t>is linked to infections caused by poor </a:t>
              </a:r>
              <a:r>
                <a:rPr lang="en-GB" dirty="0" smtClean="0">
                  <a:solidFill>
                    <a:srgbClr val="293B45"/>
                  </a:solidFill>
                </a:rPr>
                <a:t>WASH.</a:t>
              </a:r>
              <a:endParaRPr lang="en-GB" dirty="0">
                <a:solidFill>
                  <a:srgbClr val="293B45"/>
                </a:solidFill>
              </a:endParaRPr>
            </a:p>
          </p:txBody>
        </p:sp>
        <p:sp>
          <p:nvSpPr>
            <p:cNvPr id="28" name="Rectangle 27"/>
            <p:cNvSpPr/>
            <p:nvPr/>
          </p:nvSpPr>
          <p:spPr>
            <a:xfrm>
              <a:off x="7795407" y="4716300"/>
              <a:ext cx="3558394" cy="646331"/>
            </a:xfrm>
            <a:prstGeom prst="rect">
              <a:avLst/>
            </a:prstGeom>
          </p:spPr>
          <p:txBody>
            <a:bodyPr wrap="square">
              <a:spAutoFit/>
            </a:bodyPr>
            <a:lstStyle/>
            <a:p>
              <a:r>
                <a:rPr lang="en-GB" dirty="0">
                  <a:solidFill>
                    <a:srgbClr val="293B45"/>
                  </a:solidFill>
                </a:rPr>
                <a:t>Poor sanitation is the </a:t>
              </a:r>
              <a:r>
                <a:rPr lang="en-GB" b="1" dirty="0">
                  <a:solidFill>
                    <a:srgbClr val="293B45"/>
                  </a:solidFill>
                </a:rPr>
                <a:t>second biggest cause </a:t>
              </a:r>
              <a:r>
                <a:rPr lang="en-GB" dirty="0">
                  <a:solidFill>
                    <a:srgbClr val="293B45"/>
                  </a:solidFill>
                </a:rPr>
                <a:t>of stunting. </a:t>
              </a: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118" y="2995730"/>
              <a:ext cx="574549" cy="384656"/>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118" y="3724491"/>
              <a:ext cx="574549" cy="384656"/>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118" y="4725747"/>
              <a:ext cx="574549" cy="384656"/>
            </a:xfrm>
            <a:prstGeom prst="rect">
              <a:avLst/>
            </a:prstGeom>
          </p:spPr>
        </p:pic>
      </p:grpSp>
    </p:spTree>
    <p:extLst>
      <p:ext uri="{BB962C8B-B14F-4D97-AF65-F5344CB8AC3E}">
        <p14:creationId xmlns:p14="http://schemas.microsoft.com/office/powerpoint/2010/main" val="5082180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0-#ppt_w/2"/>
                                              </p:val>
                                            </p:tav>
                                            <p:tav tm="100000">
                                              <p:val>
                                                <p:strVal val="#ppt_x"/>
                                              </p:val>
                                            </p:tav>
                                          </p:tavLst>
                                        </p:anim>
                                        <p:anim calcmode="lin" valueType="num">
                                          <p:cBhvr additive="base">
                                            <p:cTn id="1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1000" fill="hold"/>
                                            <p:tgtEl>
                                              <p:spTgt spid="22"/>
                                            </p:tgtEl>
                                            <p:attrNameLst>
                                              <p:attrName>ppt_x</p:attrName>
                                            </p:attrNameLst>
                                          </p:cBhvr>
                                          <p:tavLst>
                                            <p:tav tm="0">
                                              <p:val>
                                                <p:strVal val="1+#ppt_w/2"/>
                                              </p:val>
                                            </p:tav>
                                            <p:tav tm="100000">
                                              <p:val>
                                                <p:strVal val="#ppt_x"/>
                                              </p:val>
                                            </p:tav>
                                          </p:tavLst>
                                        </p:anim>
                                        <p:anim calcmode="lin" valueType="num">
                                          <p:cBhvr additive="base">
                                            <p:cTn id="26"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ppt_x"/>
                                              </p:val>
                                            </p:tav>
                                            <p:tav tm="100000">
                                              <p:val>
                                                <p:strVal val="#ppt_x"/>
                                              </p:val>
                                            </p:tav>
                                          </p:tavLst>
                                        </p:anim>
                                        <p:anim calcmode="lin" valueType="num">
                                          <p:cBhvr additive="base">
                                            <p:cTn id="32"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000" fill="hold"/>
                                            <p:tgtEl>
                                              <p:spTgt spid="23"/>
                                            </p:tgtEl>
                                            <p:attrNameLst>
                                              <p:attrName>ppt_x</p:attrName>
                                            </p:attrNameLst>
                                          </p:cBhvr>
                                          <p:tavLst>
                                            <p:tav tm="0">
                                              <p:val>
                                                <p:strVal val="0-#ppt_w/2"/>
                                              </p:val>
                                            </p:tav>
                                            <p:tav tm="100000">
                                              <p:val>
                                                <p:strVal val="#ppt_x"/>
                                              </p:val>
                                            </p:tav>
                                          </p:tavLst>
                                        </p:anim>
                                        <p:anim calcmode="lin" valueType="num">
                                          <p:cBhvr additive="base">
                                            <p:cTn id="3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P spid="22" grpId="0" animBg="1"/>
          <p:bldP spid="23" grpId="0" animBg="1"/>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0-#ppt_w/2"/>
                                              </p:val>
                                            </p:tav>
                                            <p:tav tm="100000">
                                              <p:val>
                                                <p:strVal val="#ppt_x"/>
                                              </p:val>
                                            </p:tav>
                                          </p:tavLst>
                                        </p:anim>
                                        <p:anim calcmode="lin" valueType="num">
                                          <p:cBhvr additive="base">
                                            <p:cTn id="1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1000" fill="hold"/>
                                            <p:tgtEl>
                                              <p:spTgt spid="22"/>
                                            </p:tgtEl>
                                            <p:attrNameLst>
                                              <p:attrName>ppt_x</p:attrName>
                                            </p:attrNameLst>
                                          </p:cBhvr>
                                          <p:tavLst>
                                            <p:tav tm="0">
                                              <p:val>
                                                <p:strVal val="1+#ppt_w/2"/>
                                              </p:val>
                                            </p:tav>
                                            <p:tav tm="100000">
                                              <p:val>
                                                <p:strVal val="#ppt_x"/>
                                              </p:val>
                                            </p:tav>
                                          </p:tavLst>
                                        </p:anim>
                                        <p:anim calcmode="lin" valueType="num">
                                          <p:cBhvr additive="base">
                                            <p:cTn id="26"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ppt_x"/>
                                              </p:val>
                                            </p:tav>
                                            <p:tav tm="100000">
                                              <p:val>
                                                <p:strVal val="#ppt_x"/>
                                              </p:val>
                                            </p:tav>
                                          </p:tavLst>
                                        </p:anim>
                                        <p:anim calcmode="lin" valueType="num">
                                          <p:cBhvr additive="base">
                                            <p:cTn id="32"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000" fill="hold"/>
                                            <p:tgtEl>
                                              <p:spTgt spid="23"/>
                                            </p:tgtEl>
                                            <p:attrNameLst>
                                              <p:attrName>ppt_x</p:attrName>
                                            </p:attrNameLst>
                                          </p:cBhvr>
                                          <p:tavLst>
                                            <p:tav tm="0">
                                              <p:val>
                                                <p:strVal val="0-#ppt_w/2"/>
                                              </p:val>
                                            </p:tav>
                                            <p:tav tm="100000">
                                              <p:val>
                                                <p:strVal val="#ppt_x"/>
                                              </p:val>
                                            </p:tav>
                                          </p:tavLst>
                                        </p:anim>
                                        <p:anim calcmode="lin" valueType="num">
                                          <p:cBhvr additive="base">
                                            <p:cTn id="3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P spid="22" grpId="0" animBg="1"/>
          <p:bldP spid="23" grpId="0" animBg="1"/>
          <p:bldP spid="2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 y="457203"/>
            <a:ext cx="5788159" cy="449678"/>
            <a:chOff x="-6" y="457203"/>
            <a:chExt cx="2838621" cy="449678"/>
          </a:xfrm>
        </p:grpSpPr>
        <p:sp>
          <p:nvSpPr>
            <p:cNvPr id="3" name="Round Same Side Corner Rectangle 2"/>
            <p:cNvSpPr/>
            <p:nvPr/>
          </p:nvSpPr>
          <p:spPr>
            <a:xfrm rot="5400000">
              <a:off x="1194466" y="-737269"/>
              <a:ext cx="449678"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 y="486892"/>
              <a:ext cx="2663693" cy="400110"/>
            </a:xfrm>
            <a:prstGeom prst="rect">
              <a:avLst/>
            </a:prstGeom>
          </p:spPr>
          <p:txBody>
            <a:bodyPr wrap="square">
              <a:spAutoFit/>
            </a:bodyPr>
            <a:lstStyle/>
            <a:p>
              <a:pPr algn="r"/>
              <a:r>
                <a:rPr lang="en-GB" sz="2000" b="1" dirty="0" smtClean="0">
                  <a:solidFill>
                    <a:srgbClr val="293B45"/>
                  </a:solidFill>
                  <a:latin typeface="Noto Sans" charset="0"/>
                  <a:ea typeface="Noto Sans" charset="0"/>
                  <a:cs typeface="Noto Sans" charset="0"/>
                </a:rPr>
                <a:t>WASH–CHILD </a:t>
              </a:r>
              <a:r>
                <a:rPr lang="en-GB" sz="2000" b="1" dirty="0">
                  <a:solidFill>
                    <a:srgbClr val="293B45"/>
                  </a:solidFill>
                  <a:latin typeface="Noto Sans" charset="0"/>
                  <a:ea typeface="Noto Sans" charset="0"/>
                  <a:cs typeface="Noto Sans" charset="0"/>
                </a:rPr>
                <a:t>HEALTH PATHWAYS</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314" y="1776774"/>
            <a:ext cx="10058400" cy="41154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0351" y="2073587"/>
            <a:ext cx="296482" cy="36821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034507" y="2441797"/>
            <a:ext cx="253444" cy="38733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5664887" y="3499053"/>
            <a:ext cx="253444" cy="38733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951243" y="4497859"/>
            <a:ext cx="253444" cy="38733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4228" y="2441797"/>
            <a:ext cx="253444" cy="38733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8313" y="2441797"/>
            <a:ext cx="253444" cy="38733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770186" y="3305383"/>
            <a:ext cx="253444" cy="38734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0157526" y="3640836"/>
            <a:ext cx="253444" cy="387340"/>
          </a:xfrm>
          <a:prstGeom prst="rect">
            <a:avLst/>
          </a:prstGeom>
        </p:spPr>
      </p:pic>
      <p:cxnSp>
        <p:nvCxnSpPr>
          <p:cNvPr id="15" name="Straight Connector 14"/>
          <p:cNvCxnSpPr/>
          <p:nvPr/>
        </p:nvCxnSpPr>
        <p:spPr>
          <a:xfrm>
            <a:off x="7389340" y="4959178"/>
            <a:ext cx="0" cy="395416"/>
          </a:xfrm>
          <a:prstGeom prst="line">
            <a:avLst/>
          </a:prstGeom>
          <a:ln w="79375">
            <a:solidFill>
              <a:srgbClr val="8B8C53"/>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262618" y="4892230"/>
            <a:ext cx="253444" cy="387340"/>
          </a:xfrm>
          <a:prstGeom prst="rect">
            <a:avLst/>
          </a:prstGeom>
        </p:spPr>
      </p:pic>
    </p:spTree>
    <p:extLst>
      <p:ext uri="{BB962C8B-B14F-4D97-AF65-F5344CB8AC3E}">
        <p14:creationId xmlns:p14="http://schemas.microsoft.com/office/powerpoint/2010/main" val="60105995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0" presetClass="path" presetSubtype="0" repeatCount="indefinite" fill="hold" nodeType="withEffect">
                                      <p:stCondLst>
                                        <p:cond delay="0"/>
                                      </p:stCondLst>
                                      <p:childTnLst>
                                        <p:animMotion origin="layout" path="M 0.00157 7.40741E-7 L 0.02787 7.40741E-7 " pathEditMode="relative" rAng="0" ptsTypes="AA">
                                          <p:cBhvr>
                                            <p:cTn id="10" dur="2000" fill="hold"/>
                                            <p:tgtEl>
                                              <p:spTgt spid="7"/>
                                            </p:tgtEl>
                                            <p:attrNameLst>
                                              <p:attrName>ppt_x</p:attrName>
                                              <p:attrName>ppt_y</p:attrName>
                                            </p:attrNameLst>
                                          </p:cBhvr>
                                          <p:rCtr x="1315" y="0"/>
                                        </p:animMotion>
                                      </p:childTnLst>
                                    </p:cTn>
                                  </p:par>
                                  <p:par>
                                    <p:cTn id="11" presetID="0" presetClass="path" presetSubtype="0" repeatCount="indefinite" fill="hold" nodeType="withEffect">
                                      <p:stCondLst>
                                        <p:cond delay="0"/>
                                      </p:stCondLst>
                                      <p:childTnLst>
                                        <p:animMotion origin="layout" path="M 0.00156 4.07407E-6 L 0.02786 4.07407E-6 " pathEditMode="relative" rAng="0" ptsTypes="AA">
                                          <p:cBhvr>
                                            <p:cTn id="12" dur="2000" fill="hold"/>
                                            <p:tgtEl>
                                              <p:spTgt spid="8"/>
                                            </p:tgtEl>
                                            <p:attrNameLst>
                                              <p:attrName>ppt_x</p:attrName>
                                              <p:attrName>ppt_y</p:attrName>
                                            </p:attrNameLst>
                                          </p:cBhvr>
                                          <p:rCtr x="1315" y="0"/>
                                        </p:animMotion>
                                      </p:childTnLst>
                                    </p:cTn>
                                  </p:par>
                                  <p:par>
                                    <p:cTn id="13" presetID="0" presetClass="path" presetSubtype="0" repeatCount="indefinite" fill="hold" nodeType="withEffect">
                                      <p:stCondLst>
                                        <p:cond delay="0"/>
                                      </p:stCondLst>
                                      <p:childTnLst>
                                        <p:animMotion origin="layout" path="M 0.04817 2.22222E-6 L 0.07448 2.22222E-6 " pathEditMode="relative" rAng="0" ptsTypes="AA">
                                          <p:cBhvr>
                                            <p:cTn id="14" dur="2000" fill="hold"/>
                                            <p:tgtEl>
                                              <p:spTgt spid="9"/>
                                            </p:tgtEl>
                                            <p:attrNameLst>
                                              <p:attrName>ppt_x</p:attrName>
                                              <p:attrName>ppt_y</p:attrName>
                                            </p:attrNameLst>
                                          </p:cBhvr>
                                          <p:rCtr x="1315" y="0"/>
                                        </p:animMotion>
                                      </p:childTnLst>
                                    </p:cTn>
                                  </p:par>
                                  <p:par>
                                    <p:cTn id="15" presetID="0" presetClass="path" presetSubtype="0" repeatCount="indefinite" fill="hold" nodeType="withEffect">
                                      <p:stCondLst>
                                        <p:cond delay="0"/>
                                      </p:stCondLst>
                                      <p:childTnLst>
                                        <p:animMotion origin="layout" path="M -3.75E-6 7.40741E-7 L -0.03789 7.40741E-7 " pathEditMode="relative" rAng="0" ptsTypes="AA">
                                          <p:cBhvr>
                                            <p:cTn id="16" dur="2000" fill="hold"/>
                                            <p:tgtEl>
                                              <p:spTgt spid="10"/>
                                            </p:tgtEl>
                                            <p:attrNameLst>
                                              <p:attrName>ppt_x</p:attrName>
                                              <p:attrName>ppt_y</p:attrName>
                                            </p:attrNameLst>
                                          </p:cBhvr>
                                          <p:rCtr x="-1901" y="0"/>
                                        </p:animMotion>
                                      </p:childTnLst>
                                    </p:cTn>
                                  </p:par>
                                  <p:par>
                                    <p:cTn id="17" presetID="0" presetClass="path" presetSubtype="0" repeatCount="indefinite" fill="hold" nodeType="withEffect">
                                      <p:stCondLst>
                                        <p:cond delay="0"/>
                                      </p:stCondLst>
                                      <p:childTnLst>
                                        <p:animMotion origin="layout" path="M -1.25E-6 7.40741E-7 L -0.03398 0.00116 " pathEditMode="relative" rAng="0" ptsTypes="AA">
                                          <p:cBhvr>
                                            <p:cTn id="18" dur="2000" fill="hold"/>
                                            <p:tgtEl>
                                              <p:spTgt spid="11"/>
                                            </p:tgtEl>
                                            <p:attrNameLst>
                                              <p:attrName>ppt_x</p:attrName>
                                              <p:attrName>ppt_y</p:attrName>
                                            </p:attrNameLst>
                                          </p:cBhvr>
                                          <p:rCtr x="-1706" y="46"/>
                                        </p:animMotion>
                                      </p:childTnLst>
                                    </p:cTn>
                                  </p:par>
                                  <p:par>
                                    <p:cTn id="19" presetID="0" presetClass="path" presetSubtype="0" repeatCount="indefinite" fill="hold" nodeType="withEffect">
                                      <p:stCondLst>
                                        <p:cond delay="0"/>
                                      </p:stCondLst>
                                      <p:childTnLst>
                                        <p:animMotion origin="layout" path="M 0.00039 4.81481E-6 L 0.00039 -0.07663 " pathEditMode="relative" rAng="0" ptsTypes="AA">
                                          <p:cBhvr>
                                            <p:cTn id="20" dur="2000" fill="hold"/>
                                            <p:tgtEl>
                                              <p:spTgt spid="12"/>
                                            </p:tgtEl>
                                            <p:attrNameLst>
                                              <p:attrName>ppt_x</p:attrName>
                                              <p:attrName>ppt_y</p:attrName>
                                            </p:attrNameLst>
                                          </p:cBhvr>
                                          <p:rCtr x="0" y="-3843"/>
                                        </p:animMotion>
                                      </p:childTnLst>
                                    </p:cTn>
                                  </p:par>
                                  <p:par>
                                    <p:cTn id="21" presetID="0" presetClass="path" presetSubtype="0" repeatCount="indefinite" fill="hold" nodeType="withEffect">
                                      <p:stCondLst>
                                        <p:cond delay="0"/>
                                      </p:stCondLst>
                                      <p:childTnLst>
                                        <p:animMotion origin="layout" path="M -0.00026 0.00764 L -0.00026 0.09676 " pathEditMode="relative" rAng="0" ptsTypes="AA">
                                          <p:cBhvr>
                                            <p:cTn id="22" dur="2000" fill="hold"/>
                                            <p:tgtEl>
                                              <p:spTgt spid="13"/>
                                            </p:tgtEl>
                                            <p:attrNameLst>
                                              <p:attrName>ppt_x</p:attrName>
                                              <p:attrName>ppt_y</p:attrName>
                                            </p:attrNameLst>
                                          </p:cBhvr>
                                          <p:rCtr x="0" y="4444"/>
                                        </p:animMotion>
                                      </p:childTnLst>
                                    </p:cTn>
                                  </p:par>
                                  <p:par>
                                    <p:cTn id="23" presetID="0" presetClass="path" presetSubtype="0" repeatCount="indefinite" fill="hold" nodeType="withEffect">
                                      <p:stCondLst>
                                        <p:cond delay="0"/>
                                      </p:stCondLst>
                                      <p:childTnLst>
                                        <p:animMotion origin="layout" path="M 4.375E-6 3.33333E-6 L 0.03854 -0.0301 " pathEditMode="relative" rAng="0" ptsTypes="AA">
                                          <p:cBhvr>
                                            <p:cTn id="24" dur="2000" fill="hold"/>
                                            <p:tgtEl>
                                              <p:spTgt spid="6"/>
                                            </p:tgtEl>
                                            <p:attrNameLst>
                                              <p:attrName>ppt_x</p:attrName>
                                              <p:attrName>ppt_y</p:attrName>
                                            </p:attrNameLst>
                                          </p:cBhvr>
                                          <p:rCtr x="1927" y="-1505"/>
                                        </p:animMotion>
                                      </p:childTnLst>
                                    </p:cTn>
                                  </p:par>
                                  <p:par>
                                    <p:cTn id="25" presetID="0" presetClass="path" presetSubtype="0" repeatCount="indefinite" fill="hold" nodeType="withEffect">
                                      <p:stCondLst>
                                        <p:cond delay="0"/>
                                      </p:stCondLst>
                                      <p:childTnLst>
                                        <p:animMotion origin="layout" path="M 2.08333E-7 3.33333E-6 L 2.08333E-7 0.0199 " pathEditMode="relative" rAng="0" ptsTypes="AA">
                                          <p:cBhvr>
                                            <p:cTn id="26" dur="2000" fill="hold"/>
                                            <p:tgtEl>
                                              <p:spTgt spid="17"/>
                                            </p:tgtEl>
                                            <p:attrNameLst>
                                              <p:attrName>ppt_x</p:attrName>
                                              <p:attrName>ppt_y</p:attrName>
                                            </p:attrNameLst>
                                          </p:cBhvr>
                                          <p:rCtr x="0" y="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0" presetClass="path" presetSubtype="0" repeatCount="indefinite" fill="hold" nodeType="withEffect">
                                      <p:stCondLst>
                                        <p:cond delay="0"/>
                                      </p:stCondLst>
                                      <p:childTnLst>
                                        <p:animMotion origin="layout" path="M 0.00157 7.40741E-7 L 0.02787 7.40741E-7 " pathEditMode="relative" rAng="0" ptsTypes="AA">
                                          <p:cBhvr>
                                            <p:cTn id="10" dur="2000" fill="hold"/>
                                            <p:tgtEl>
                                              <p:spTgt spid="7"/>
                                            </p:tgtEl>
                                            <p:attrNameLst>
                                              <p:attrName>ppt_x</p:attrName>
                                              <p:attrName>ppt_y</p:attrName>
                                            </p:attrNameLst>
                                          </p:cBhvr>
                                          <p:rCtr x="1315" y="0"/>
                                        </p:animMotion>
                                      </p:childTnLst>
                                    </p:cTn>
                                  </p:par>
                                  <p:par>
                                    <p:cTn id="11" presetID="0" presetClass="path" presetSubtype="0" repeatCount="indefinite" fill="hold" nodeType="withEffect">
                                      <p:stCondLst>
                                        <p:cond delay="0"/>
                                      </p:stCondLst>
                                      <p:childTnLst>
                                        <p:animMotion origin="layout" path="M 0.00156 4.07407E-6 L 0.02786 4.07407E-6 " pathEditMode="relative" rAng="0" ptsTypes="AA">
                                          <p:cBhvr>
                                            <p:cTn id="12" dur="2000" fill="hold"/>
                                            <p:tgtEl>
                                              <p:spTgt spid="8"/>
                                            </p:tgtEl>
                                            <p:attrNameLst>
                                              <p:attrName>ppt_x</p:attrName>
                                              <p:attrName>ppt_y</p:attrName>
                                            </p:attrNameLst>
                                          </p:cBhvr>
                                          <p:rCtr x="1315" y="0"/>
                                        </p:animMotion>
                                      </p:childTnLst>
                                    </p:cTn>
                                  </p:par>
                                  <p:par>
                                    <p:cTn id="13" presetID="0" presetClass="path" presetSubtype="0" repeatCount="indefinite" fill="hold" nodeType="withEffect">
                                      <p:stCondLst>
                                        <p:cond delay="0"/>
                                      </p:stCondLst>
                                      <p:childTnLst>
                                        <p:animMotion origin="layout" path="M 0.04817 2.22222E-6 L 0.07448 2.22222E-6 " pathEditMode="relative" rAng="0" ptsTypes="AA">
                                          <p:cBhvr>
                                            <p:cTn id="14" dur="2000" fill="hold"/>
                                            <p:tgtEl>
                                              <p:spTgt spid="9"/>
                                            </p:tgtEl>
                                            <p:attrNameLst>
                                              <p:attrName>ppt_x</p:attrName>
                                              <p:attrName>ppt_y</p:attrName>
                                            </p:attrNameLst>
                                          </p:cBhvr>
                                          <p:rCtr x="1315" y="0"/>
                                        </p:animMotion>
                                      </p:childTnLst>
                                    </p:cTn>
                                  </p:par>
                                  <p:par>
                                    <p:cTn id="15" presetID="0" presetClass="path" presetSubtype="0" repeatCount="indefinite" fill="hold" nodeType="withEffect">
                                      <p:stCondLst>
                                        <p:cond delay="0"/>
                                      </p:stCondLst>
                                      <p:childTnLst>
                                        <p:animMotion origin="layout" path="M -3.75E-6 7.40741E-7 L -0.03789 7.40741E-7 " pathEditMode="relative" rAng="0" ptsTypes="AA">
                                          <p:cBhvr>
                                            <p:cTn id="16" dur="2000" fill="hold"/>
                                            <p:tgtEl>
                                              <p:spTgt spid="10"/>
                                            </p:tgtEl>
                                            <p:attrNameLst>
                                              <p:attrName>ppt_x</p:attrName>
                                              <p:attrName>ppt_y</p:attrName>
                                            </p:attrNameLst>
                                          </p:cBhvr>
                                          <p:rCtr x="-1901" y="0"/>
                                        </p:animMotion>
                                      </p:childTnLst>
                                    </p:cTn>
                                  </p:par>
                                  <p:par>
                                    <p:cTn id="17" presetID="0" presetClass="path" presetSubtype="0" repeatCount="indefinite" fill="hold" nodeType="withEffect">
                                      <p:stCondLst>
                                        <p:cond delay="0"/>
                                      </p:stCondLst>
                                      <p:childTnLst>
                                        <p:animMotion origin="layout" path="M -1.25E-6 7.40741E-7 L -0.03398 0.00116 " pathEditMode="relative" rAng="0" ptsTypes="AA">
                                          <p:cBhvr>
                                            <p:cTn id="18" dur="2000" fill="hold"/>
                                            <p:tgtEl>
                                              <p:spTgt spid="11"/>
                                            </p:tgtEl>
                                            <p:attrNameLst>
                                              <p:attrName>ppt_x</p:attrName>
                                              <p:attrName>ppt_y</p:attrName>
                                            </p:attrNameLst>
                                          </p:cBhvr>
                                          <p:rCtr x="-1706" y="46"/>
                                        </p:animMotion>
                                      </p:childTnLst>
                                    </p:cTn>
                                  </p:par>
                                  <p:par>
                                    <p:cTn id="19" presetID="0" presetClass="path" presetSubtype="0" repeatCount="indefinite" fill="hold" nodeType="withEffect">
                                      <p:stCondLst>
                                        <p:cond delay="0"/>
                                      </p:stCondLst>
                                      <p:childTnLst>
                                        <p:animMotion origin="layout" path="M 0.00039 4.81481E-6 L 0.00039 -0.07663 " pathEditMode="relative" rAng="0" ptsTypes="AA">
                                          <p:cBhvr>
                                            <p:cTn id="20" dur="2000" fill="hold"/>
                                            <p:tgtEl>
                                              <p:spTgt spid="12"/>
                                            </p:tgtEl>
                                            <p:attrNameLst>
                                              <p:attrName>ppt_x</p:attrName>
                                              <p:attrName>ppt_y</p:attrName>
                                            </p:attrNameLst>
                                          </p:cBhvr>
                                          <p:rCtr x="0" y="-3843"/>
                                        </p:animMotion>
                                      </p:childTnLst>
                                    </p:cTn>
                                  </p:par>
                                  <p:par>
                                    <p:cTn id="21" presetID="0" presetClass="path" presetSubtype="0" repeatCount="indefinite" fill="hold" nodeType="withEffect">
                                      <p:stCondLst>
                                        <p:cond delay="0"/>
                                      </p:stCondLst>
                                      <p:childTnLst>
                                        <p:animMotion origin="layout" path="M -0.00026 0.00764 L -0.00026 0.09676 " pathEditMode="relative" rAng="0" ptsTypes="AA">
                                          <p:cBhvr>
                                            <p:cTn id="22" dur="2000" fill="hold"/>
                                            <p:tgtEl>
                                              <p:spTgt spid="13"/>
                                            </p:tgtEl>
                                            <p:attrNameLst>
                                              <p:attrName>ppt_x</p:attrName>
                                              <p:attrName>ppt_y</p:attrName>
                                            </p:attrNameLst>
                                          </p:cBhvr>
                                          <p:rCtr x="0" y="4444"/>
                                        </p:animMotion>
                                      </p:childTnLst>
                                    </p:cTn>
                                  </p:par>
                                  <p:par>
                                    <p:cTn id="23" presetID="0" presetClass="path" presetSubtype="0" repeatCount="indefinite" fill="hold" nodeType="withEffect">
                                      <p:stCondLst>
                                        <p:cond delay="0"/>
                                      </p:stCondLst>
                                      <p:childTnLst>
                                        <p:animMotion origin="layout" path="M 4.375E-6 3.33333E-6 L 0.03854 -0.0301 " pathEditMode="relative" rAng="0" ptsTypes="AA">
                                          <p:cBhvr>
                                            <p:cTn id="24" dur="2000" fill="hold"/>
                                            <p:tgtEl>
                                              <p:spTgt spid="6"/>
                                            </p:tgtEl>
                                            <p:attrNameLst>
                                              <p:attrName>ppt_x</p:attrName>
                                              <p:attrName>ppt_y</p:attrName>
                                            </p:attrNameLst>
                                          </p:cBhvr>
                                          <p:rCtr x="1927" y="-1505"/>
                                        </p:animMotion>
                                      </p:childTnLst>
                                    </p:cTn>
                                  </p:par>
                                  <p:par>
                                    <p:cTn id="25" presetID="0" presetClass="path" presetSubtype="0" repeatCount="indefinite" fill="hold" nodeType="withEffect">
                                      <p:stCondLst>
                                        <p:cond delay="0"/>
                                      </p:stCondLst>
                                      <p:childTnLst>
                                        <p:animMotion origin="layout" path="M 2.08333E-7 3.33333E-6 L 2.08333E-7 0.0199 " pathEditMode="relative" rAng="0" ptsTypes="AA">
                                          <p:cBhvr>
                                            <p:cTn id="26" dur="2000" fill="hold"/>
                                            <p:tgtEl>
                                              <p:spTgt spid="17"/>
                                            </p:tgtEl>
                                            <p:attrNameLst>
                                              <p:attrName>ppt_x</p:attrName>
                                              <p:attrName>ppt_y</p:attrName>
                                            </p:attrNameLst>
                                          </p:cBhvr>
                                          <p:rCtr x="0" y="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8" name="Rounded Rectangle 7"/>
          <p:cNvSpPr/>
          <p:nvPr/>
        </p:nvSpPr>
        <p:spPr>
          <a:xfrm>
            <a:off x="3163330" y="2932670"/>
            <a:ext cx="5824151" cy="601362"/>
          </a:xfrm>
          <a:prstGeom prst="round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3163330" y="3023285"/>
            <a:ext cx="5824151" cy="510747"/>
          </a:xfrm>
        </p:spPr>
        <p:txBody>
          <a:bodyPr>
            <a:normAutofit/>
          </a:bodyPr>
          <a:lstStyle/>
          <a:p>
            <a:pPr marL="0" indent="0" algn="ctr">
              <a:buNone/>
            </a:pPr>
            <a:r>
              <a:rPr lang="en-GB" b="1" dirty="0" smtClean="0">
                <a:solidFill>
                  <a:srgbClr val="293B45"/>
                </a:solidFill>
                <a:latin typeface="Noto Sans" charset="0"/>
                <a:ea typeface="Noto Sans" charset="0"/>
                <a:cs typeface="Noto Sans" charset="0"/>
              </a:rPr>
              <a:t>NOW IS THE TIME FOR ACTION</a:t>
            </a:r>
            <a:endParaRPr lang="en-GB" b="1" dirty="0">
              <a:solidFill>
                <a:srgbClr val="293B45"/>
              </a:solidFill>
              <a:latin typeface="Noto Sans" charset="0"/>
              <a:ea typeface="Noto Sans" charset="0"/>
              <a:cs typeface="Noto Sans" charset="0"/>
            </a:endParaRPr>
          </a:p>
        </p:txBody>
      </p:sp>
    </p:spTree>
    <p:extLst>
      <p:ext uri="{BB962C8B-B14F-4D97-AF65-F5344CB8AC3E}">
        <p14:creationId xmlns:p14="http://schemas.microsoft.com/office/powerpoint/2010/main" val="210013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
                                            <p:txEl>
                                              <p:pRg st="0" end="0"/>
                                            </p:txEl>
                                          </p:spTgt>
                                        </p:tgtEl>
                                      </p:cBhvr>
                                      <p:by x="120000" y="120000"/>
                                    </p:animScale>
                                  </p:childTnLst>
                                </p:cTn>
                              </p:par>
                              <p:par>
                                <p:cTn id="7" presetID="6" presetClass="emph" presetSubtype="0" fill="hold" grpId="0" nodeType="withEffect">
                                  <p:stCondLst>
                                    <p:cond delay="0"/>
                                  </p:stCondLst>
                                  <p:childTnLst>
                                    <p:animScale>
                                      <p:cBhvr>
                                        <p:cTn id="8" dur="20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0" y="1887495"/>
            <a:ext cx="12192000" cy="328140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70100" y="3560862"/>
            <a:ext cx="8051800" cy="877163"/>
          </a:xfrm>
          <a:prstGeom prst="rect">
            <a:avLst/>
          </a:prstGeom>
        </p:spPr>
        <p:txBody>
          <a:bodyPr wrap="square">
            <a:spAutoFit/>
          </a:bodyPr>
          <a:lstStyle/>
          <a:p>
            <a:pPr algn="ctr"/>
            <a:r>
              <a:rPr lang="en-GB" sz="1700" b="1" dirty="0">
                <a:solidFill>
                  <a:srgbClr val="293B45"/>
                </a:solidFill>
                <a:latin typeface="Noto Sans" charset="0"/>
                <a:ea typeface="Noto Sans" charset="0"/>
                <a:cs typeface="Noto Sans" charset="0"/>
              </a:rPr>
              <a:t>Act now </a:t>
            </a:r>
            <a:r>
              <a:rPr lang="en-GB" sz="1700" dirty="0">
                <a:solidFill>
                  <a:srgbClr val="293B45"/>
                </a:solidFill>
                <a:latin typeface="Noto Sans" charset="0"/>
                <a:ea typeface="Noto Sans" charset="0"/>
                <a:cs typeface="Noto Sans" charset="0"/>
              </a:rPr>
              <a:t>to improve the coordination between ministries of health and ministries responsible for WASH, and between teams within donor agencies. Build </a:t>
            </a:r>
            <a:r>
              <a:rPr lang="en-GB" sz="1700" dirty="0" smtClean="0">
                <a:solidFill>
                  <a:srgbClr val="293B45"/>
                </a:solidFill>
                <a:latin typeface="Noto Sans" charset="0"/>
                <a:ea typeface="Noto Sans" charset="0"/>
                <a:cs typeface="Noto Sans" charset="0"/>
              </a:rPr>
              <a:t>shared </a:t>
            </a:r>
            <a:r>
              <a:rPr lang="en-GB" sz="1700" dirty="0">
                <a:solidFill>
                  <a:srgbClr val="293B45"/>
                </a:solidFill>
                <a:latin typeface="Noto Sans" charset="0"/>
                <a:ea typeface="Noto Sans" charset="0"/>
                <a:cs typeface="Noto Sans" charset="0"/>
              </a:rPr>
              <a:t>ownership for shared outcomes.</a:t>
            </a: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9283" t="40504" r="56876" b="52197"/>
          <a:stretch/>
        </p:blipFill>
        <p:spPr>
          <a:xfrm>
            <a:off x="3972685" y="2612425"/>
            <a:ext cx="4246630" cy="731340"/>
          </a:xfrm>
          <a:prstGeom prst="rect">
            <a:avLst/>
          </a:prstGeom>
        </p:spPr>
      </p:pic>
    </p:spTree>
    <p:extLst>
      <p:ext uri="{BB962C8B-B14F-4D97-AF65-F5344CB8AC3E}">
        <p14:creationId xmlns:p14="http://schemas.microsoft.com/office/powerpoint/2010/main" val="16795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293B45"/>
      </a:hlink>
      <a:folHlink>
        <a:srgbClr val="293B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2524</TotalTime>
  <Words>3023</Words>
  <Application>Microsoft Macintosh PowerPoint</Application>
  <PresentationFormat>Widescreen</PresentationFormat>
  <Paragraphs>198</Paragraphs>
  <Slides>24</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Noto Sans</vt:lpstr>
      <vt:lpstr>Office Theme</vt:lpstr>
      <vt:lpstr>PowerPoint Presentation</vt:lpstr>
      <vt:lpstr>PowerPoint Presentation</vt:lpstr>
      <vt:lpstr>PowerPoint Presentation</vt:lpstr>
      <vt:lpstr>PowerPoint Presentation</vt:lpstr>
      <vt:lpstr>Opportunities for gains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Tackling undernutrition through integration</vt:lpstr>
      <vt:lpstr>Integrating hygiene promotion and routine vaccination programmes</vt:lpstr>
      <vt:lpstr>PowerPoint Presentation</vt:lpstr>
      <vt:lpstr>PowerPoint Presentation</vt:lpstr>
      <vt:lpstr>PowerPoint Presentation</vt:lpstr>
      <vt:lpstr>PowerPoint Presentation</vt:lpstr>
      <vt:lpstr>PowerPoint Presentation</vt:lpstr>
      <vt:lpstr>PowerPoint Presentation</vt:lpstr>
    </vt:vector>
  </TitlesOfParts>
  <Company>WaterAid</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Coordinate, integrate, invest</dc:title>
  <dc:creator>Dan Jones</dc:creator>
  <cp:lastModifiedBy>Francesca Roy</cp:lastModifiedBy>
  <cp:revision>126</cp:revision>
  <dcterms:created xsi:type="dcterms:W3CDTF">2017-12-15T15:48:15Z</dcterms:created>
  <dcterms:modified xsi:type="dcterms:W3CDTF">2018-02-02T10:59:23Z</dcterms:modified>
</cp:coreProperties>
</file>